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</p:sldIdLst>
  <p:sldSz cx="9144000" cy="5143500" type="screen16x9"/>
  <p:notesSz cx="6858000" cy="9144000"/>
  <p:embeddedFontLst>
    <p:embeddedFont>
      <p:font typeface="Architects Daughter" panose="020B0604020202020204" charset="0"/>
      <p:regular r:id="rId65"/>
    </p:embeddedFont>
    <p:embeddedFont>
      <p:font typeface="Nothing You Could Do" panose="020B0604020202020204" charset="0"/>
      <p:regular r:id="rId66"/>
    </p:embeddedFont>
    <p:embeddedFont>
      <p:font typeface="Georgia" panose="02040502050405020303" pitchFamily="18" charset="0"/>
      <p:regular r:id="rId67"/>
      <p:bold r:id="rId68"/>
      <p:italic r:id="rId69"/>
      <p:boldItalic r:id="rId70"/>
    </p:embeddedFont>
    <p:embeddedFont>
      <p:font typeface="Comic Sans MS" panose="030F0702030302020204" pitchFamily="66" charset="0"/>
      <p:regular r:id="rId71"/>
      <p:bold r:id="rId72"/>
      <p:italic r:id="rId73"/>
      <p:boldItalic r:id="rId74"/>
    </p:embeddedFont>
    <p:embeddedFont>
      <p:font typeface="Roboto" panose="020B0604020202020204" charset="0"/>
      <p:regular r:id="rId75"/>
      <p:bold r:id="rId76"/>
      <p:italic r:id="rId77"/>
      <p:boldItalic r:id="rId78"/>
    </p:embeddedFont>
    <p:embeddedFont>
      <p:font typeface="Proxima Nova" panose="020B0604020202020204" charset="0"/>
      <p:regular r:id="rId79"/>
      <p:bold r:id="rId80"/>
      <p:italic r:id="rId81"/>
      <p:boldItalic r:id="rId8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50500F-F6C6-40E8-8573-D8180FFBBF22}">
  <a:tblStyle styleId="{5750500F-F6C6-40E8-8573-D8180FFBBF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138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4.fntdata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0.fntdata"/><Relationship Id="rId79" Type="http://schemas.openxmlformats.org/officeDocument/2006/relationships/font" Target="fonts/font15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5.fntdata"/><Relationship Id="rId77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8.fntdata"/><Relationship Id="rId80" Type="http://schemas.openxmlformats.org/officeDocument/2006/relationships/font" Target="fonts/font16.fntdata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6.fntdata"/><Relationship Id="rId75" Type="http://schemas.openxmlformats.org/officeDocument/2006/relationships/font" Target="fonts/font11.fntdata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1.fntdata"/><Relationship Id="rId73" Type="http://schemas.openxmlformats.org/officeDocument/2006/relationships/font" Target="fonts/font9.fntdata"/><Relationship Id="rId78" Type="http://schemas.openxmlformats.org/officeDocument/2006/relationships/font" Target="fonts/font14.fntdata"/><Relationship Id="rId81" Type="http://schemas.openxmlformats.org/officeDocument/2006/relationships/font" Target="fonts/font17.fntdata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2.fntdata"/><Relationship Id="rId7" Type="http://schemas.openxmlformats.org/officeDocument/2006/relationships/slide" Target="slides/slide6.xml"/><Relationship Id="rId71" Type="http://schemas.openxmlformats.org/officeDocument/2006/relationships/font" Target="fonts/font7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2.fntdata"/><Relationship Id="rId61" Type="http://schemas.openxmlformats.org/officeDocument/2006/relationships/slide" Target="slides/slide60.xml"/><Relationship Id="rId82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de38ed524_5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3de38ed524_5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3fdf75ec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3fdf75ecc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cbd23c595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cbd23c595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3fdf75ec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3fdf75ecc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4b68b43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4b68b43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3fdf75ecc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3fdf75ecc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cbd23c595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cbd23c595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de60563c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de60563c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cbd23c59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cbd23c59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cbd23c595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cbd23c595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cbd23c595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cbd23c595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de38ed524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de38ed524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cbd23c595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cbd23c595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cbd23c595_0_6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cbd23c595_0_6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de60563c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de60563c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3fdf75ecc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3fdf75ecc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cbd23c595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cbd23c595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cbd23c595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cbd23c595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cbd23c595_0_6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cbd23c595_0_6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3fdf75ecc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3fdf75ecc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cbd23c595_0_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cbd23c595_0_6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cbd23c595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cbd23c595_0_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de38ed52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de38ed52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3fdf75ecc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3fdf75ecc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cbd23c595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cbd23c595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cbd23c59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cbd23c595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cbd23c595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cbd23c595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cbd23c595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cbd23c595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cbd23c595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cbd23c595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de60563c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de60563c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cbd23c595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cbd23c595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cbd23c595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cbd23c595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cbd23c595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3cbd23c595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de38ed52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de38ed52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cbd23c595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cbd23c595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cbd23c595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cbd23c595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cbd23c595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cbd23c595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cbd23c595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cbd23c595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cbd23c59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cbd23c595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cbd23c595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cbd23c595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cbd23c595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cbd23c595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cbd23c595_0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cbd23c595_0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cbd23c595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cbd23c595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cbd23c595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cbd23c595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de38ed52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de38ed52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cbd23c595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cbd23c595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3cbd23c595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3cbd23c595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3cbd23c595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3cbd23c595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240bcbb92e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240bcbb92e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3cbd23c595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3cbd23c595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cbd23c595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3cbd23c595_0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3cbd23c595_0_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3cbd23c595_0_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3cbd23c595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3cbd23c595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3cbd23c595_0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3cbd23c595_0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23fdf75ecc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23fdf75ecc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de38ed52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de38ed52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57d14b2d73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57d14b2d73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g57d14b2d7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" name="Google Shape;825;g57d14b2d7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57d14b2d73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57d14b2d73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de38ed524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de38ed524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de38ed524_5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de38ed524_5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0bcbb92e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40bcbb92e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6591000" y="2062350"/>
            <a:ext cx="25530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One hot Encoding</a:t>
            </a:r>
            <a:endParaRPr sz="24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025" y="836925"/>
            <a:ext cx="5551426" cy="346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/>
        </p:nvSpPr>
        <p:spPr>
          <a:xfrm>
            <a:off x="3051250" y="1278600"/>
            <a:ext cx="2905800" cy="427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 King, Queen, Man, Woman, Child</a:t>
            </a:r>
            <a:r>
              <a:rPr lang="en" sz="1200">
                <a:highlight>
                  <a:srgbClr val="F4CCCC"/>
                </a:highlight>
                <a:latin typeface="Georgia"/>
                <a:ea typeface="Georgia"/>
                <a:cs typeface="Georgia"/>
                <a:sym typeface="Georgia"/>
              </a:rPr>
              <a:t>  </a:t>
            </a:r>
            <a:endParaRPr sz="1200">
              <a:highlight>
                <a:srgbClr val="F4CCCC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745850" y="1821025"/>
            <a:ext cx="1104300" cy="6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Vocabulary</a:t>
            </a:r>
            <a:endParaRPr sz="12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127" name="Google Shape;127;p22"/>
          <p:cNvCxnSpPr>
            <a:stCxn id="126" idx="0"/>
            <a:endCxn id="125" idx="1"/>
          </p:cNvCxnSpPr>
          <p:nvPr/>
        </p:nvCxnSpPr>
        <p:spPr>
          <a:xfrm rot="10800000" flipH="1">
            <a:off x="1298000" y="1492225"/>
            <a:ext cx="1753200" cy="32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/>
        </p:nvSpPr>
        <p:spPr>
          <a:xfrm>
            <a:off x="3051250" y="1278600"/>
            <a:ext cx="2905800" cy="427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 King, Queen, Man, Woman, Child</a:t>
            </a:r>
            <a:r>
              <a:rPr lang="en" sz="1200">
                <a:highlight>
                  <a:srgbClr val="F4CCCC"/>
                </a:highlight>
                <a:latin typeface="Georgia"/>
                <a:ea typeface="Georgia"/>
                <a:cs typeface="Georgia"/>
                <a:sym typeface="Georgia"/>
              </a:rPr>
              <a:t>  </a:t>
            </a:r>
            <a:endParaRPr sz="1200">
              <a:highlight>
                <a:srgbClr val="F4CCCC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745850" y="1821025"/>
            <a:ext cx="11043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chitects Daughter"/>
                <a:ea typeface="Architects Daughter"/>
                <a:cs typeface="Architects Daughter"/>
                <a:sym typeface="Architects Daughter"/>
              </a:rPr>
              <a:t>Vocabulary</a:t>
            </a:r>
            <a:endParaRPr sz="1200"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134" name="Google Shape;134;p23"/>
          <p:cNvCxnSpPr>
            <a:stCxn id="133" idx="0"/>
            <a:endCxn id="132" idx="1"/>
          </p:cNvCxnSpPr>
          <p:nvPr/>
        </p:nvCxnSpPr>
        <p:spPr>
          <a:xfrm rot="10800000" flipH="1">
            <a:off x="1298000" y="1492225"/>
            <a:ext cx="1753200" cy="32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135" name="Google Shape;135;p23"/>
          <p:cNvGraphicFramePr/>
          <p:nvPr/>
        </p:nvGraphicFramePr>
        <p:xfrm>
          <a:off x="3660175" y="2526050"/>
          <a:ext cx="23182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46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1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6" name="Google Shape;136;p23"/>
          <p:cNvSpPr txBox="1"/>
          <p:nvPr/>
        </p:nvSpPr>
        <p:spPr>
          <a:xfrm>
            <a:off x="2891725" y="2526000"/>
            <a:ext cx="69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King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137" name="Google Shape;137;p23"/>
          <p:cNvGraphicFramePr/>
          <p:nvPr/>
        </p:nvGraphicFramePr>
        <p:xfrm>
          <a:off x="3660175" y="2907050"/>
          <a:ext cx="23182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46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1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38" name="Google Shape;138;p23"/>
          <p:cNvSpPr txBox="1"/>
          <p:nvPr/>
        </p:nvSpPr>
        <p:spPr>
          <a:xfrm>
            <a:off x="6092125" y="2907000"/>
            <a:ext cx="69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Queen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2891725" y="3288000"/>
            <a:ext cx="697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Child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140" name="Google Shape;140;p23"/>
          <p:cNvGraphicFramePr/>
          <p:nvPr/>
        </p:nvGraphicFramePr>
        <p:xfrm>
          <a:off x="3660175" y="3288050"/>
          <a:ext cx="23182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463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3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0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mic Sans MS"/>
                          <a:ea typeface="Comic Sans MS"/>
                          <a:cs typeface="Comic Sans MS"/>
                          <a:sym typeface="Comic Sans MS"/>
                        </a:rPr>
                        <a:t>1</a:t>
                      </a:r>
                      <a:endParaRPr>
                        <a:latin typeface="Comic Sans MS"/>
                        <a:ea typeface="Comic Sans MS"/>
                        <a:cs typeface="Comic Sans MS"/>
                        <a:sym typeface="Comic Sans MS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41" name="Google Shape;141;p23"/>
          <p:cNvSpPr txBox="1"/>
          <p:nvPr/>
        </p:nvSpPr>
        <p:spPr>
          <a:xfrm>
            <a:off x="1773300" y="3003300"/>
            <a:ext cx="1104300" cy="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One hot vector</a:t>
            </a:r>
            <a:endParaRPr sz="12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/>
        </p:nvSpPr>
        <p:spPr>
          <a:xfrm>
            <a:off x="944094" y="160145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King + Man =  Queen + </a:t>
            </a:r>
            <a:r>
              <a:rPr lang="en" sz="3000" b="1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?</a:t>
            </a:r>
            <a:endParaRPr sz="3000">
              <a:solidFill>
                <a:srgbClr val="1155CC"/>
              </a:solidFill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1611150" y="314210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Can we use </a:t>
            </a:r>
            <a:r>
              <a:rPr lang="en" sz="2400">
                <a:solidFill>
                  <a:srgbClr val="CC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TF-IDF</a:t>
            </a:r>
            <a:r>
              <a:rPr lang="en" sz="1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or </a:t>
            </a:r>
            <a:r>
              <a:rPr lang="en" sz="2400">
                <a:solidFill>
                  <a:srgbClr val="CC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one hot</a:t>
            </a:r>
            <a:r>
              <a:rPr lang="en" sz="1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vector to solve this equation?</a:t>
            </a:r>
            <a:r>
              <a:rPr lang="en" sz="2400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endParaRPr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/>
        </p:nvSpPr>
        <p:spPr>
          <a:xfrm>
            <a:off x="944094" y="1670238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>
                <a:solidFill>
                  <a:srgbClr val="1155CC"/>
                </a:solidFill>
                <a:latin typeface="Comic Sans MS"/>
                <a:ea typeface="Comic Sans MS"/>
                <a:cs typeface="Comic Sans MS"/>
                <a:sym typeface="Comic Sans MS"/>
              </a:rPr>
              <a:t>King + Man =  Queen + Woman</a:t>
            </a:r>
            <a:endParaRPr sz="3000">
              <a:solidFill>
                <a:srgbClr val="1155CC"/>
              </a:solidFill>
            </a:endParaRPr>
          </a:p>
        </p:txBody>
      </p:sp>
      <p:sp>
        <p:nvSpPr>
          <p:cNvPr id="153" name="Google Shape;153;p25"/>
          <p:cNvSpPr txBox="1"/>
          <p:nvPr/>
        </p:nvSpPr>
        <p:spPr>
          <a:xfrm>
            <a:off x="1879150" y="2338638"/>
            <a:ext cx="6297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440</a:t>
            </a:r>
            <a:endParaRPr/>
          </a:p>
        </p:txBody>
      </p:sp>
      <p:sp>
        <p:nvSpPr>
          <p:cNvPr id="154" name="Google Shape;154;p25"/>
          <p:cNvSpPr txBox="1"/>
          <p:nvPr/>
        </p:nvSpPr>
        <p:spPr>
          <a:xfrm>
            <a:off x="3140325" y="2338638"/>
            <a:ext cx="6297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480</a:t>
            </a:r>
            <a:endParaRPr/>
          </a:p>
        </p:txBody>
      </p:sp>
      <p:sp>
        <p:nvSpPr>
          <p:cNvPr id="155" name="Google Shape;155;p25"/>
          <p:cNvSpPr txBox="1"/>
          <p:nvPr/>
        </p:nvSpPr>
        <p:spPr>
          <a:xfrm>
            <a:off x="4664325" y="2338638"/>
            <a:ext cx="6297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410</a:t>
            </a:r>
            <a:endParaRPr/>
          </a:p>
        </p:txBody>
      </p:sp>
      <p:sp>
        <p:nvSpPr>
          <p:cNvPr id="156" name="Google Shape;156;p25"/>
          <p:cNvSpPr txBox="1"/>
          <p:nvPr/>
        </p:nvSpPr>
        <p:spPr>
          <a:xfrm>
            <a:off x="6035925" y="2338638"/>
            <a:ext cx="629700" cy="2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510</a:t>
            </a:r>
            <a:endParaRPr/>
          </a:p>
        </p:txBody>
      </p:sp>
      <p:cxnSp>
        <p:nvCxnSpPr>
          <p:cNvPr id="157" name="Google Shape;157;p25"/>
          <p:cNvCxnSpPr>
            <a:endCxn id="153" idx="0"/>
          </p:cNvCxnSpPr>
          <p:nvPr/>
        </p:nvCxnSpPr>
        <p:spPr>
          <a:xfrm flipH="1">
            <a:off x="2194000" y="2067438"/>
            <a:ext cx="295500" cy="27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8" name="Google Shape;158;p25"/>
          <p:cNvCxnSpPr>
            <a:endCxn id="154" idx="0"/>
          </p:cNvCxnSpPr>
          <p:nvPr/>
        </p:nvCxnSpPr>
        <p:spPr>
          <a:xfrm flipH="1">
            <a:off x="3455175" y="2086638"/>
            <a:ext cx="70800" cy="25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9" name="Google Shape;159;p25"/>
          <p:cNvCxnSpPr>
            <a:endCxn id="155" idx="0"/>
          </p:cNvCxnSpPr>
          <p:nvPr/>
        </p:nvCxnSpPr>
        <p:spPr>
          <a:xfrm>
            <a:off x="4862475" y="2047938"/>
            <a:ext cx="116700" cy="29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0" name="Google Shape;160;p25"/>
          <p:cNvCxnSpPr>
            <a:endCxn id="156" idx="0"/>
          </p:cNvCxnSpPr>
          <p:nvPr/>
        </p:nvCxnSpPr>
        <p:spPr>
          <a:xfrm>
            <a:off x="6334875" y="2077038"/>
            <a:ext cx="15900" cy="26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1" name="Google Shape;161;p25"/>
          <p:cNvSpPr/>
          <p:nvPr/>
        </p:nvSpPr>
        <p:spPr>
          <a:xfrm>
            <a:off x="3816450" y="3032363"/>
            <a:ext cx="1511100" cy="4275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920 = 920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/>
        </p:nvSpPr>
        <p:spPr>
          <a:xfrm>
            <a:off x="881094" y="140132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6AA84F"/>
                </a:solidFill>
                <a:latin typeface="Georgia"/>
                <a:ea typeface="Georgia"/>
                <a:cs typeface="Georgia"/>
                <a:sym typeface="Georgia"/>
              </a:rPr>
              <a:t>Which is similar to ‘cat’</a:t>
            </a:r>
            <a:endParaRPr sz="3000">
              <a:solidFill>
                <a:srgbClr val="6AA84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7" name="Google Shape;167;p26"/>
          <p:cNvSpPr txBox="1"/>
          <p:nvPr/>
        </p:nvSpPr>
        <p:spPr>
          <a:xfrm>
            <a:off x="271500" y="3314650"/>
            <a:ext cx="18954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Plane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68" name="Google Shape;1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500" y="2055013"/>
            <a:ext cx="1895350" cy="125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3000" y="2053038"/>
            <a:ext cx="1895400" cy="126359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/>
        </p:nvSpPr>
        <p:spPr>
          <a:xfrm>
            <a:off x="2481300" y="3314650"/>
            <a:ext cx="18954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Bed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71" name="Google Shape;17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4500" y="2017149"/>
            <a:ext cx="1895400" cy="126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6"/>
          <p:cNvSpPr txBox="1"/>
          <p:nvPr/>
        </p:nvSpPr>
        <p:spPr>
          <a:xfrm>
            <a:off x="4767300" y="3314650"/>
            <a:ext cx="18954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Dog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66000" y="2017150"/>
            <a:ext cx="1895400" cy="126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6"/>
          <p:cNvSpPr txBox="1"/>
          <p:nvPr/>
        </p:nvSpPr>
        <p:spPr>
          <a:xfrm>
            <a:off x="6977100" y="3238450"/>
            <a:ext cx="18954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Boy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Discovering Semantic relationship using</a:t>
            </a:r>
            <a:r>
              <a:rPr lang="en" sz="2400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2400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Word2Vec</a:t>
            </a:r>
            <a:endParaRPr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/>
        </p:nvSpPr>
        <p:spPr>
          <a:xfrm>
            <a:off x="1611150" y="3648725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What does </a:t>
            </a:r>
            <a:r>
              <a:rPr lang="en" sz="2400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Word2Vec </a:t>
            </a:r>
            <a:r>
              <a:rPr lang="en" sz="18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do?</a:t>
            </a:r>
            <a:endParaRPr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8138" y="386050"/>
            <a:ext cx="3267725" cy="326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375" y="1205625"/>
            <a:ext cx="2495550" cy="25336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375" y="1205625"/>
            <a:ext cx="2495550" cy="25336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96" name="Google Shape;19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8250" y="2240800"/>
            <a:ext cx="2266950" cy="2628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375" y="1205625"/>
            <a:ext cx="2495550" cy="25336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02" name="Google Shape;20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8250" y="2240800"/>
            <a:ext cx="2266950" cy="2628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03" name="Google Shape;20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35675" y="1021575"/>
            <a:ext cx="2638425" cy="27336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511650" y="624575"/>
            <a:ext cx="3653400" cy="504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He is a good boy. She is also good.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5001975" y="624575"/>
            <a:ext cx="3653400" cy="504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Radhika is a good person.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487125" y="250375"/>
            <a:ext cx="36534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Document #1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977475" y="250375"/>
            <a:ext cx="36534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Document #2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2296500" y="1538975"/>
            <a:ext cx="4855500" cy="4707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a, also, boy,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good,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He, is,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person,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She, Radhika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2296500" y="1164875"/>
            <a:ext cx="45510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Vocabulary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67" name="Google Shape;67;p14"/>
          <p:cNvGraphicFramePr/>
          <p:nvPr/>
        </p:nvGraphicFramePr>
        <p:xfrm>
          <a:off x="704075" y="2535000"/>
          <a:ext cx="7735825" cy="158480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1189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0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4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3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450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756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917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94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8611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12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12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12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12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12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12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12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12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12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Document #1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Document #2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8" name="Google Shape;68;p14"/>
          <p:cNvSpPr txBox="1"/>
          <p:nvPr/>
        </p:nvSpPr>
        <p:spPr>
          <a:xfrm>
            <a:off x="944106" y="437122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Document as Vector</a:t>
            </a:r>
            <a:endParaRPr sz="2400" b="1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How does Word2Vec work?</a:t>
            </a:r>
            <a:endParaRPr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3" name="Google Shape;213;p33"/>
          <p:cNvGraphicFramePr/>
          <p:nvPr/>
        </p:nvGraphicFramePr>
        <p:xfrm>
          <a:off x="468175" y="22417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14" name="Google Shape;214;p33"/>
          <p:cNvSpPr txBox="1"/>
          <p:nvPr/>
        </p:nvSpPr>
        <p:spPr>
          <a:xfrm>
            <a:off x="1668925" y="3172950"/>
            <a:ext cx="59217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Given a word, what are the nearby word(s)</a:t>
            </a:r>
            <a:endParaRPr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9" name="Google Shape;219;p34"/>
          <p:cNvGraphicFramePr/>
          <p:nvPr/>
        </p:nvGraphicFramePr>
        <p:xfrm>
          <a:off x="468175" y="22417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0" name="Google Shape;220;p34"/>
          <p:cNvSpPr txBox="1"/>
          <p:nvPr/>
        </p:nvSpPr>
        <p:spPr>
          <a:xfrm>
            <a:off x="5860300" y="22398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(Sun, The)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21" name="Google Shape;221;p34"/>
          <p:cNvSpPr txBox="1"/>
          <p:nvPr/>
        </p:nvSpPr>
        <p:spPr>
          <a:xfrm rot="1121812">
            <a:off x="7482430" y="1756247"/>
            <a:ext cx="1535745" cy="396270"/>
          </a:xfrm>
          <a:prstGeom prst="rect">
            <a:avLst/>
          </a:prstGeom>
          <a:noFill/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Context, Target pair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2" name="Google Shape;222;p34"/>
          <p:cNvCxnSpPr>
            <a:stCxn id="221" idx="2"/>
            <a:endCxn id="220" idx="0"/>
          </p:cNvCxnSpPr>
          <p:nvPr/>
        </p:nvCxnSpPr>
        <p:spPr>
          <a:xfrm flipH="1">
            <a:off x="6911103" y="2142032"/>
            <a:ext cx="1275600" cy="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7" name="Google Shape;227;p35"/>
          <p:cNvGraphicFramePr/>
          <p:nvPr/>
        </p:nvGraphicFramePr>
        <p:xfrm>
          <a:off x="468175" y="22417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8" name="Google Shape;228;p35"/>
          <p:cNvSpPr txBox="1"/>
          <p:nvPr/>
        </p:nvSpPr>
        <p:spPr>
          <a:xfrm>
            <a:off x="5860300" y="22398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(Sun, The)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29" name="Google Shape;229;p35"/>
          <p:cNvGraphicFramePr/>
          <p:nvPr/>
        </p:nvGraphicFramePr>
        <p:xfrm>
          <a:off x="468175" y="29275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30" name="Google Shape;230;p35"/>
          <p:cNvSpPr txBox="1"/>
          <p:nvPr/>
        </p:nvSpPr>
        <p:spPr>
          <a:xfrm>
            <a:off x="5860300" y="2925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(The, Sun) (rises, Sun)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31" name="Google Shape;231;p35"/>
          <p:cNvSpPr txBox="1"/>
          <p:nvPr/>
        </p:nvSpPr>
        <p:spPr>
          <a:xfrm rot="1121812">
            <a:off x="7482430" y="1756247"/>
            <a:ext cx="1535745" cy="396270"/>
          </a:xfrm>
          <a:prstGeom prst="rect">
            <a:avLst/>
          </a:prstGeom>
          <a:noFill/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Context, Target pair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2" name="Google Shape;232;p35"/>
          <p:cNvCxnSpPr>
            <a:stCxn id="231" idx="2"/>
            <a:endCxn id="228" idx="0"/>
          </p:cNvCxnSpPr>
          <p:nvPr/>
        </p:nvCxnSpPr>
        <p:spPr>
          <a:xfrm flipH="1">
            <a:off x="6911103" y="2142032"/>
            <a:ext cx="1275600" cy="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" name="Google Shape;233;p35"/>
          <p:cNvCxnSpPr>
            <a:stCxn id="231" idx="2"/>
            <a:endCxn id="230" idx="0"/>
          </p:cNvCxnSpPr>
          <p:nvPr/>
        </p:nvCxnSpPr>
        <p:spPr>
          <a:xfrm flipH="1">
            <a:off x="6911103" y="2142032"/>
            <a:ext cx="1275600" cy="78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8" name="Google Shape;238;p36"/>
          <p:cNvGraphicFramePr/>
          <p:nvPr/>
        </p:nvGraphicFramePr>
        <p:xfrm>
          <a:off x="468175" y="22417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39" name="Google Shape;239;p36"/>
          <p:cNvSpPr txBox="1"/>
          <p:nvPr/>
        </p:nvSpPr>
        <p:spPr>
          <a:xfrm>
            <a:off x="5860300" y="22398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(The, sun)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40" name="Google Shape;240;p36"/>
          <p:cNvGraphicFramePr/>
          <p:nvPr/>
        </p:nvGraphicFramePr>
        <p:xfrm>
          <a:off x="468175" y="29275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41" name="Google Shape;241;p36"/>
          <p:cNvSpPr txBox="1"/>
          <p:nvPr/>
        </p:nvSpPr>
        <p:spPr>
          <a:xfrm>
            <a:off x="5860300" y="2925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(Sun, The) (Sun, rises)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42" name="Google Shape;242;p36"/>
          <p:cNvGraphicFramePr/>
          <p:nvPr/>
        </p:nvGraphicFramePr>
        <p:xfrm>
          <a:off x="468175" y="36895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43" name="Google Shape;243;p36"/>
          <p:cNvSpPr txBox="1"/>
          <p:nvPr/>
        </p:nvSpPr>
        <p:spPr>
          <a:xfrm>
            <a:off x="5860300" y="3687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(Sun, rises) (in, rises)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44" name="Google Shape;244;p36"/>
          <p:cNvSpPr txBox="1"/>
          <p:nvPr/>
        </p:nvSpPr>
        <p:spPr>
          <a:xfrm rot="1121812">
            <a:off x="7482430" y="1756247"/>
            <a:ext cx="1535745" cy="396270"/>
          </a:xfrm>
          <a:prstGeom prst="rect">
            <a:avLst/>
          </a:prstGeom>
          <a:noFill/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Context, Target pair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45" name="Google Shape;245;p36"/>
          <p:cNvCxnSpPr>
            <a:stCxn id="244" idx="2"/>
            <a:endCxn id="239" idx="0"/>
          </p:cNvCxnSpPr>
          <p:nvPr/>
        </p:nvCxnSpPr>
        <p:spPr>
          <a:xfrm flipH="1">
            <a:off x="6911103" y="2142032"/>
            <a:ext cx="1275600" cy="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6" name="Google Shape;246;p36"/>
          <p:cNvCxnSpPr>
            <a:stCxn id="244" idx="2"/>
          </p:cNvCxnSpPr>
          <p:nvPr/>
        </p:nvCxnSpPr>
        <p:spPr>
          <a:xfrm flipH="1">
            <a:off x="7749003" y="2142032"/>
            <a:ext cx="437700" cy="169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7" name="Google Shape;247;p36"/>
          <p:cNvCxnSpPr>
            <a:stCxn id="244" idx="2"/>
            <a:endCxn id="241" idx="0"/>
          </p:cNvCxnSpPr>
          <p:nvPr/>
        </p:nvCxnSpPr>
        <p:spPr>
          <a:xfrm flipH="1">
            <a:off x="6911103" y="2142032"/>
            <a:ext cx="1275600" cy="78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/>
          <p:nvPr/>
        </p:nvSpPr>
        <p:spPr>
          <a:xfrm>
            <a:off x="2450700" y="917375"/>
            <a:ext cx="42426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Find probability of a word being ‘nearby word’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graphicFrame>
        <p:nvGraphicFramePr>
          <p:cNvPr id="253" name="Google Shape;253;p37"/>
          <p:cNvGraphicFramePr/>
          <p:nvPr/>
        </p:nvGraphicFramePr>
        <p:xfrm>
          <a:off x="468175" y="22417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4" name="Google Shape;254;p37"/>
          <p:cNvSpPr txBox="1"/>
          <p:nvPr/>
        </p:nvSpPr>
        <p:spPr>
          <a:xfrm>
            <a:off x="5860300" y="22398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(Sun, The)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55" name="Google Shape;255;p37"/>
          <p:cNvGraphicFramePr/>
          <p:nvPr/>
        </p:nvGraphicFramePr>
        <p:xfrm>
          <a:off x="468175" y="29275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6" name="Google Shape;256;p37"/>
          <p:cNvSpPr txBox="1"/>
          <p:nvPr/>
        </p:nvSpPr>
        <p:spPr>
          <a:xfrm>
            <a:off x="5860300" y="2925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(The, Sun) (rises, Sun)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graphicFrame>
        <p:nvGraphicFramePr>
          <p:cNvPr id="257" name="Google Shape;257;p37"/>
          <p:cNvGraphicFramePr/>
          <p:nvPr/>
        </p:nvGraphicFramePr>
        <p:xfrm>
          <a:off x="468175" y="3689550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58" name="Google Shape;258;p37"/>
          <p:cNvSpPr txBox="1"/>
          <p:nvPr/>
        </p:nvSpPr>
        <p:spPr>
          <a:xfrm>
            <a:off x="5860300" y="3687600"/>
            <a:ext cx="2101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othing You Could Do"/>
                <a:ea typeface="Nothing You Could Do"/>
                <a:cs typeface="Nothing You Could Do"/>
                <a:sym typeface="Nothing You Could Do"/>
              </a:rPr>
              <a:t>(Sun, rises) (in, rises)</a:t>
            </a:r>
            <a:endParaRPr>
              <a:latin typeface="Nothing You Could Do"/>
              <a:ea typeface="Nothing You Could Do"/>
              <a:cs typeface="Nothing You Could Do"/>
              <a:sym typeface="Nothing You Could Do"/>
            </a:endParaRPr>
          </a:p>
        </p:txBody>
      </p:sp>
      <p:sp>
        <p:nvSpPr>
          <p:cNvPr id="259" name="Google Shape;259;p37"/>
          <p:cNvSpPr txBox="1"/>
          <p:nvPr/>
        </p:nvSpPr>
        <p:spPr>
          <a:xfrm rot="1121812">
            <a:off x="7482430" y="1756247"/>
            <a:ext cx="1535745" cy="396270"/>
          </a:xfrm>
          <a:prstGeom prst="rect">
            <a:avLst/>
          </a:prstGeom>
          <a:noFill/>
          <a:ln w="9525" cap="flat" cmpd="sng">
            <a:solidFill>
              <a:srgbClr val="F1C23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Context, Target pair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0" name="Google Shape;260;p37"/>
          <p:cNvCxnSpPr>
            <a:stCxn id="259" idx="2"/>
            <a:endCxn id="254" idx="0"/>
          </p:cNvCxnSpPr>
          <p:nvPr/>
        </p:nvCxnSpPr>
        <p:spPr>
          <a:xfrm flipH="1">
            <a:off x="6911103" y="2142032"/>
            <a:ext cx="1275600" cy="9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1" name="Google Shape;261;p37"/>
          <p:cNvCxnSpPr>
            <a:stCxn id="259" idx="2"/>
          </p:cNvCxnSpPr>
          <p:nvPr/>
        </p:nvCxnSpPr>
        <p:spPr>
          <a:xfrm flipH="1">
            <a:off x="7749003" y="2142032"/>
            <a:ext cx="437700" cy="169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2" name="Google Shape;262;p37"/>
          <p:cNvCxnSpPr>
            <a:stCxn id="259" idx="2"/>
            <a:endCxn id="256" idx="0"/>
          </p:cNvCxnSpPr>
          <p:nvPr/>
        </p:nvCxnSpPr>
        <p:spPr>
          <a:xfrm flipH="1">
            <a:off x="6911103" y="2142032"/>
            <a:ext cx="1275600" cy="78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What is considered near?</a:t>
            </a:r>
            <a:endParaRPr>
              <a:solidFill>
                <a:srgbClr val="1155CC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Window Size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273" name="Google Shape;273;p39"/>
          <p:cNvGraphicFramePr/>
          <p:nvPr/>
        </p:nvGraphicFramePr>
        <p:xfrm>
          <a:off x="1901775" y="1650875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74" name="Google Shape;274;p39"/>
          <p:cNvSpPr txBox="1"/>
          <p:nvPr/>
        </p:nvSpPr>
        <p:spPr>
          <a:xfrm>
            <a:off x="3493225" y="2754600"/>
            <a:ext cx="4252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(rise, in) (the, in)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5" name="Google Shape;275;p39"/>
          <p:cNvSpPr txBox="1"/>
          <p:nvPr/>
        </p:nvSpPr>
        <p:spPr>
          <a:xfrm>
            <a:off x="1358675" y="2754600"/>
            <a:ext cx="2101800" cy="3963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Window size = 1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Window Size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281" name="Google Shape;281;p40"/>
          <p:cNvGraphicFramePr/>
          <p:nvPr/>
        </p:nvGraphicFramePr>
        <p:xfrm>
          <a:off x="1901775" y="1650875"/>
          <a:ext cx="5021850" cy="39621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36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6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24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Sun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rises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in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the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east</a:t>
                      </a:r>
                      <a:endParaRPr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82" name="Google Shape;282;p40"/>
          <p:cNvSpPr txBox="1"/>
          <p:nvPr/>
        </p:nvSpPr>
        <p:spPr>
          <a:xfrm>
            <a:off x="3305675" y="2754600"/>
            <a:ext cx="4252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(in, rises) (in, the)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3" name="Google Shape;283;p40"/>
          <p:cNvSpPr txBox="1"/>
          <p:nvPr/>
        </p:nvSpPr>
        <p:spPr>
          <a:xfrm>
            <a:off x="1358675" y="2754600"/>
            <a:ext cx="2101800" cy="3963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Window size = 1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4" name="Google Shape;284;p40"/>
          <p:cNvSpPr txBox="1"/>
          <p:nvPr/>
        </p:nvSpPr>
        <p:spPr>
          <a:xfrm>
            <a:off x="3305675" y="3669000"/>
            <a:ext cx="4252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(rises, in) (</a:t>
            </a:r>
            <a:r>
              <a:rPr lang="en"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Sun, </a:t>
            </a: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in) (the, in) (east, in)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5" name="Google Shape;285;p40"/>
          <p:cNvSpPr txBox="1"/>
          <p:nvPr/>
        </p:nvSpPr>
        <p:spPr>
          <a:xfrm>
            <a:off x="1358675" y="3669000"/>
            <a:ext cx="2101800" cy="3963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Window size = 2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1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Word2Vec Embeddings</a:t>
            </a:r>
            <a:endParaRPr sz="2400"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2 ways to get it</a:t>
            </a:r>
            <a:endParaRPr sz="2400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511650" y="554346"/>
            <a:ext cx="3653400" cy="40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He is a good boy. She is also good.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5001975" y="554346"/>
            <a:ext cx="3653400" cy="40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Radhika is a good person.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487125" y="250375"/>
            <a:ext cx="36534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Document #1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4977475" y="250375"/>
            <a:ext cx="36534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Document #2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" name="Google Shape;77;p15"/>
          <p:cNvSpPr/>
          <p:nvPr/>
        </p:nvSpPr>
        <p:spPr>
          <a:xfrm>
            <a:off x="2296500" y="1297134"/>
            <a:ext cx="4855500" cy="382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a, also, boy,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good,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He, is,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person,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She, Radhika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2296500" y="993244"/>
            <a:ext cx="45510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Vocabulary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79" name="Google Shape;79;p15"/>
          <p:cNvGraphicFramePr/>
          <p:nvPr/>
        </p:nvGraphicFramePr>
        <p:xfrm>
          <a:off x="1479588" y="1890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794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80" name="Google Shape;80;p15"/>
          <p:cNvSpPr txBox="1"/>
          <p:nvPr/>
        </p:nvSpPr>
        <p:spPr>
          <a:xfrm>
            <a:off x="4719550" y="2986325"/>
            <a:ext cx="2768400" cy="5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Assign index for each word in Vocabulary</a:t>
            </a:r>
            <a:endParaRPr>
              <a:solidFill>
                <a:srgbClr val="666666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2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CBOW model</a:t>
            </a:r>
            <a:endParaRPr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6" name="Google Shape;296;p42"/>
          <p:cNvSpPr txBox="1"/>
          <p:nvPr/>
        </p:nvSpPr>
        <p:spPr>
          <a:xfrm>
            <a:off x="5967475" y="2552350"/>
            <a:ext cx="24528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Predict the </a:t>
            </a:r>
            <a:r>
              <a:rPr lang="en" b="1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‘target’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 word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7" name="Google Shape;297;p42"/>
          <p:cNvSpPr txBox="1"/>
          <p:nvPr/>
        </p:nvSpPr>
        <p:spPr>
          <a:xfrm rot="-5400000">
            <a:off x="-557475" y="2552348"/>
            <a:ext cx="3073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Context words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8" name="Google Shape;298;p42"/>
          <p:cNvSpPr/>
          <p:nvPr/>
        </p:nvSpPr>
        <p:spPr>
          <a:xfrm>
            <a:off x="2074900" y="13850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42"/>
          <p:cNvSpPr txBox="1"/>
          <p:nvPr/>
        </p:nvSpPr>
        <p:spPr>
          <a:xfrm>
            <a:off x="1329675" y="1503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t-2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0" name="Google Shape;300;p42"/>
          <p:cNvSpPr/>
          <p:nvPr/>
        </p:nvSpPr>
        <p:spPr>
          <a:xfrm>
            <a:off x="2074900" y="2070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42"/>
          <p:cNvSpPr txBox="1"/>
          <p:nvPr/>
        </p:nvSpPr>
        <p:spPr>
          <a:xfrm>
            <a:off x="1329675" y="2188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t-1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2" name="Google Shape;302;p42"/>
          <p:cNvSpPr/>
          <p:nvPr/>
        </p:nvSpPr>
        <p:spPr>
          <a:xfrm>
            <a:off x="2074900" y="2832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42"/>
          <p:cNvSpPr txBox="1"/>
          <p:nvPr/>
        </p:nvSpPr>
        <p:spPr>
          <a:xfrm>
            <a:off x="1329675" y="2950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t+1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4" name="Google Shape;304;p42"/>
          <p:cNvSpPr/>
          <p:nvPr/>
        </p:nvSpPr>
        <p:spPr>
          <a:xfrm>
            <a:off x="2074900" y="3594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42"/>
          <p:cNvSpPr txBox="1"/>
          <p:nvPr/>
        </p:nvSpPr>
        <p:spPr>
          <a:xfrm>
            <a:off x="1329675" y="3712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t+2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6" name="Google Shape;306;p42"/>
          <p:cNvSpPr/>
          <p:nvPr/>
        </p:nvSpPr>
        <p:spPr>
          <a:xfrm>
            <a:off x="3151125" y="2047625"/>
            <a:ext cx="1574700" cy="1439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Neural Network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07" name="Google Shape;307;p42"/>
          <p:cNvCxnSpPr>
            <a:stCxn id="306" idx="3"/>
            <a:endCxn id="296" idx="1"/>
          </p:cNvCxnSpPr>
          <p:nvPr/>
        </p:nvCxnSpPr>
        <p:spPr>
          <a:xfrm rot="10800000" flipH="1">
            <a:off x="4725825" y="2750375"/>
            <a:ext cx="1241700" cy="1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8" name="Google Shape;308;p42"/>
          <p:cNvCxnSpPr>
            <a:stCxn id="298" idx="3"/>
            <a:endCxn id="306" idx="1"/>
          </p:cNvCxnSpPr>
          <p:nvPr/>
        </p:nvCxnSpPr>
        <p:spPr>
          <a:xfrm>
            <a:off x="2284600" y="1628950"/>
            <a:ext cx="866400" cy="11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9" name="Google Shape;309;p42"/>
          <p:cNvCxnSpPr>
            <a:stCxn id="300" idx="3"/>
            <a:endCxn id="306" idx="1"/>
          </p:cNvCxnSpPr>
          <p:nvPr/>
        </p:nvCxnSpPr>
        <p:spPr>
          <a:xfrm>
            <a:off x="2284600" y="2314750"/>
            <a:ext cx="866400" cy="45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0" name="Google Shape;310;p42"/>
          <p:cNvCxnSpPr>
            <a:stCxn id="302" idx="3"/>
            <a:endCxn id="306" idx="1"/>
          </p:cNvCxnSpPr>
          <p:nvPr/>
        </p:nvCxnSpPr>
        <p:spPr>
          <a:xfrm rot="10800000" flipH="1">
            <a:off x="2284600" y="2767450"/>
            <a:ext cx="866400" cy="30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1" name="Google Shape;311;p42"/>
          <p:cNvCxnSpPr>
            <a:stCxn id="304" idx="3"/>
            <a:endCxn id="306" idx="1"/>
          </p:cNvCxnSpPr>
          <p:nvPr/>
        </p:nvCxnSpPr>
        <p:spPr>
          <a:xfrm rot="10800000" flipH="1">
            <a:off x="2284600" y="2767450"/>
            <a:ext cx="866400" cy="107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3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CBOW model</a:t>
            </a:r>
            <a:endParaRPr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7" name="Google Shape;317;p43"/>
          <p:cNvSpPr txBox="1"/>
          <p:nvPr/>
        </p:nvSpPr>
        <p:spPr>
          <a:xfrm>
            <a:off x="5967475" y="2552350"/>
            <a:ext cx="22269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rises    (</a:t>
            </a:r>
            <a:r>
              <a:rPr lang="en" b="1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‘target’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 word)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8" name="Google Shape;318;p43"/>
          <p:cNvSpPr txBox="1"/>
          <p:nvPr/>
        </p:nvSpPr>
        <p:spPr>
          <a:xfrm rot="-5400000">
            <a:off x="-557475" y="2552348"/>
            <a:ext cx="3073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Context words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9" name="Google Shape;319;p43"/>
          <p:cNvSpPr/>
          <p:nvPr/>
        </p:nvSpPr>
        <p:spPr>
          <a:xfrm>
            <a:off x="2074900" y="13850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43"/>
          <p:cNvSpPr txBox="1"/>
          <p:nvPr/>
        </p:nvSpPr>
        <p:spPr>
          <a:xfrm>
            <a:off x="1329675" y="1503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The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1" name="Google Shape;321;p43"/>
          <p:cNvSpPr/>
          <p:nvPr/>
        </p:nvSpPr>
        <p:spPr>
          <a:xfrm>
            <a:off x="2074900" y="2070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43"/>
          <p:cNvSpPr txBox="1"/>
          <p:nvPr/>
        </p:nvSpPr>
        <p:spPr>
          <a:xfrm>
            <a:off x="1329675" y="2188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Sun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3" name="Google Shape;323;p43"/>
          <p:cNvSpPr/>
          <p:nvPr/>
        </p:nvSpPr>
        <p:spPr>
          <a:xfrm>
            <a:off x="2074900" y="2832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43"/>
          <p:cNvSpPr txBox="1"/>
          <p:nvPr/>
        </p:nvSpPr>
        <p:spPr>
          <a:xfrm>
            <a:off x="1329675" y="2950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in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5" name="Google Shape;325;p43"/>
          <p:cNvSpPr/>
          <p:nvPr/>
        </p:nvSpPr>
        <p:spPr>
          <a:xfrm>
            <a:off x="2074900" y="3594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43"/>
          <p:cNvSpPr txBox="1"/>
          <p:nvPr/>
        </p:nvSpPr>
        <p:spPr>
          <a:xfrm>
            <a:off x="1329675" y="3712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the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7" name="Google Shape;327;p43"/>
          <p:cNvSpPr/>
          <p:nvPr/>
        </p:nvSpPr>
        <p:spPr>
          <a:xfrm>
            <a:off x="3151125" y="2047625"/>
            <a:ext cx="1574700" cy="1439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Neural Network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28" name="Google Shape;328;p43"/>
          <p:cNvCxnSpPr>
            <a:stCxn id="327" idx="3"/>
            <a:endCxn id="317" idx="1"/>
          </p:cNvCxnSpPr>
          <p:nvPr/>
        </p:nvCxnSpPr>
        <p:spPr>
          <a:xfrm rot="10800000" flipH="1">
            <a:off x="4725825" y="2750375"/>
            <a:ext cx="1241700" cy="1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9" name="Google Shape;329;p43"/>
          <p:cNvCxnSpPr>
            <a:stCxn id="319" idx="3"/>
            <a:endCxn id="327" idx="1"/>
          </p:cNvCxnSpPr>
          <p:nvPr/>
        </p:nvCxnSpPr>
        <p:spPr>
          <a:xfrm>
            <a:off x="2284600" y="1628950"/>
            <a:ext cx="866400" cy="11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0" name="Google Shape;330;p43"/>
          <p:cNvCxnSpPr>
            <a:stCxn id="321" idx="3"/>
            <a:endCxn id="327" idx="1"/>
          </p:cNvCxnSpPr>
          <p:nvPr/>
        </p:nvCxnSpPr>
        <p:spPr>
          <a:xfrm>
            <a:off x="2284600" y="2314750"/>
            <a:ext cx="866400" cy="45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1" name="Google Shape;331;p43"/>
          <p:cNvCxnSpPr>
            <a:stCxn id="323" idx="3"/>
            <a:endCxn id="327" idx="1"/>
          </p:cNvCxnSpPr>
          <p:nvPr/>
        </p:nvCxnSpPr>
        <p:spPr>
          <a:xfrm rot="10800000" flipH="1">
            <a:off x="2284600" y="2767450"/>
            <a:ext cx="866400" cy="30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2" name="Google Shape;332;p43"/>
          <p:cNvCxnSpPr>
            <a:stCxn id="325" idx="3"/>
            <a:endCxn id="327" idx="1"/>
          </p:cNvCxnSpPr>
          <p:nvPr/>
        </p:nvCxnSpPr>
        <p:spPr>
          <a:xfrm rot="10800000" flipH="1">
            <a:off x="2284600" y="2767450"/>
            <a:ext cx="866400" cy="107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4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Skip-Gram model</a:t>
            </a:r>
            <a:endParaRPr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8" name="Google Shape;338;p44"/>
          <p:cNvSpPr txBox="1"/>
          <p:nvPr/>
        </p:nvSpPr>
        <p:spPr>
          <a:xfrm>
            <a:off x="7100250" y="2324950"/>
            <a:ext cx="1292100" cy="8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Predict the </a:t>
            </a:r>
            <a:r>
              <a:rPr lang="en" b="1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‘</a:t>
            </a:r>
            <a:r>
              <a:rPr lang="en" b="1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Context</a:t>
            </a:r>
            <a:r>
              <a:rPr lang="en" b="1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’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 words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9" name="Google Shape;339;p44"/>
          <p:cNvSpPr txBox="1"/>
          <p:nvPr/>
        </p:nvSpPr>
        <p:spPr>
          <a:xfrm>
            <a:off x="1129275" y="3104975"/>
            <a:ext cx="10344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Target word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0" name="Google Shape;340;p44"/>
          <p:cNvSpPr/>
          <p:nvPr/>
        </p:nvSpPr>
        <p:spPr>
          <a:xfrm>
            <a:off x="5884900" y="13850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44"/>
          <p:cNvSpPr txBox="1"/>
          <p:nvPr/>
        </p:nvSpPr>
        <p:spPr>
          <a:xfrm>
            <a:off x="5977875" y="1503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t-2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2" name="Google Shape;342;p44"/>
          <p:cNvSpPr/>
          <p:nvPr/>
        </p:nvSpPr>
        <p:spPr>
          <a:xfrm>
            <a:off x="5884900" y="2070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4"/>
          <p:cNvSpPr txBox="1"/>
          <p:nvPr/>
        </p:nvSpPr>
        <p:spPr>
          <a:xfrm>
            <a:off x="5977875" y="2188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t-1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4" name="Google Shape;344;p44"/>
          <p:cNvSpPr/>
          <p:nvPr/>
        </p:nvSpPr>
        <p:spPr>
          <a:xfrm>
            <a:off x="5884900" y="2832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44"/>
          <p:cNvSpPr txBox="1"/>
          <p:nvPr/>
        </p:nvSpPr>
        <p:spPr>
          <a:xfrm>
            <a:off x="5977875" y="2950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t+1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6" name="Google Shape;346;p44"/>
          <p:cNvSpPr/>
          <p:nvPr/>
        </p:nvSpPr>
        <p:spPr>
          <a:xfrm>
            <a:off x="5884900" y="3594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44"/>
          <p:cNvSpPr txBox="1"/>
          <p:nvPr/>
        </p:nvSpPr>
        <p:spPr>
          <a:xfrm>
            <a:off x="5977875" y="3712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t+2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8" name="Google Shape;348;p44"/>
          <p:cNvSpPr/>
          <p:nvPr/>
        </p:nvSpPr>
        <p:spPr>
          <a:xfrm>
            <a:off x="3151125" y="2047625"/>
            <a:ext cx="1574700" cy="1439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Neural Network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9" name="Google Shape;349;p44"/>
          <p:cNvSpPr/>
          <p:nvPr/>
        </p:nvSpPr>
        <p:spPr>
          <a:xfrm>
            <a:off x="2074900" y="25280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44"/>
          <p:cNvSpPr txBox="1"/>
          <p:nvPr/>
        </p:nvSpPr>
        <p:spPr>
          <a:xfrm>
            <a:off x="1329675" y="2646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51" name="Google Shape;351;p44"/>
          <p:cNvCxnSpPr>
            <a:stCxn id="349" idx="3"/>
            <a:endCxn id="348" idx="1"/>
          </p:cNvCxnSpPr>
          <p:nvPr/>
        </p:nvCxnSpPr>
        <p:spPr>
          <a:xfrm rot="10800000" flipH="1">
            <a:off x="2284600" y="2767450"/>
            <a:ext cx="8664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2" name="Google Shape;352;p44"/>
          <p:cNvCxnSpPr>
            <a:stCxn id="348" idx="3"/>
            <a:endCxn id="340" idx="1"/>
          </p:cNvCxnSpPr>
          <p:nvPr/>
        </p:nvCxnSpPr>
        <p:spPr>
          <a:xfrm rot="10800000" flipH="1">
            <a:off x="4725825" y="1628975"/>
            <a:ext cx="1159200" cy="11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3" name="Google Shape;353;p44"/>
          <p:cNvCxnSpPr>
            <a:stCxn id="348" idx="3"/>
            <a:endCxn id="342" idx="1"/>
          </p:cNvCxnSpPr>
          <p:nvPr/>
        </p:nvCxnSpPr>
        <p:spPr>
          <a:xfrm rot="10800000" flipH="1">
            <a:off x="4725825" y="2314775"/>
            <a:ext cx="1159200" cy="45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4" name="Google Shape;354;p44"/>
          <p:cNvCxnSpPr>
            <a:stCxn id="348" idx="3"/>
            <a:endCxn id="344" idx="1"/>
          </p:cNvCxnSpPr>
          <p:nvPr/>
        </p:nvCxnSpPr>
        <p:spPr>
          <a:xfrm>
            <a:off x="4725825" y="2767475"/>
            <a:ext cx="1159200" cy="30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5" name="Google Shape;355;p44"/>
          <p:cNvCxnSpPr>
            <a:stCxn id="348" idx="3"/>
            <a:endCxn id="346" idx="1"/>
          </p:cNvCxnSpPr>
          <p:nvPr/>
        </p:nvCxnSpPr>
        <p:spPr>
          <a:xfrm>
            <a:off x="4725825" y="2767475"/>
            <a:ext cx="1159200" cy="107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5"/>
          <p:cNvSpPr txBox="1"/>
          <p:nvPr/>
        </p:nvSpPr>
        <p:spPr>
          <a:xfrm>
            <a:off x="668375" y="441675"/>
            <a:ext cx="80301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Skip-Gram model</a:t>
            </a:r>
            <a:endParaRPr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1" name="Google Shape;361;p45"/>
          <p:cNvSpPr txBox="1"/>
          <p:nvPr/>
        </p:nvSpPr>
        <p:spPr>
          <a:xfrm>
            <a:off x="7100250" y="2324950"/>
            <a:ext cx="1292100" cy="8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Predict the </a:t>
            </a:r>
            <a:r>
              <a:rPr lang="en" b="1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‘</a:t>
            </a:r>
            <a:r>
              <a:rPr lang="en" b="1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Context</a:t>
            </a:r>
            <a:r>
              <a:rPr lang="en" b="1">
                <a:solidFill>
                  <a:srgbClr val="1155CC"/>
                </a:solidFill>
                <a:latin typeface="Georgia"/>
                <a:ea typeface="Georgia"/>
                <a:cs typeface="Georgia"/>
                <a:sym typeface="Georgia"/>
              </a:rPr>
              <a:t>’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 words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2" name="Google Shape;362;p45"/>
          <p:cNvSpPr txBox="1"/>
          <p:nvPr/>
        </p:nvSpPr>
        <p:spPr>
          <a:xfrm>
            <a:off x="1129275" y="3104975"/>
            <a:ext cx="10344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rises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3" name="Google Shape;363;p45"/>
          <p:cNvSpPr/>
          <p:nvPr/>
        </p:nvSpPr>
        <p:spPr>
          <a:xfrm>
            <a:off x="5884900" y="13850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45"/>
          <p:cNvSpPr txBox="1"/>
          <p:nvPr/>
        </p:nvSpPr>
        <p:spPr>
          <a:xfrm>
            <a:off x="5977875" y="1503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The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5" name="Google Shape;365;p45"/>
          <p:cNvSpPr/>
          <p:nvPr/>
        </p:nvSpPr>
        <p:spPr>
          <a:xfrm>
            <a:off x="5884900" y="2070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45"/>
          <p:cNvSpPr txBox="1"/>
          <p:nvPr/>
        </p:nvSpPr>
        <p:spPr>
          <a:xfrm>
            <a:off x="5977875" y="2188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sun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7" name="Google Shape;367;p45"/>
          <p:cNvSpPr/>
          <p:nvPr/>
        </p:nvSpPr>
        <p:spPr>
          <a:xfrm>
            <a:off x="5884900" y="2832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45"/>
          <p:cNvSpPr txBox="1"/>
          <p:nvPr/>
        </p:nvSpPr>
        <p:spPr>
          <a:xfrm>
            <a:off x="5977875" y="2950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in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9" name="Google Shape;369;p45"/>
          <p:cNvSpPr/>
          <p:nvPr/>
        </p:nvSpPr>
        <p:spPr>
          <a:xfrm>
            <a:off x="5884900" y="3594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45"/>
          <p:cNvSpPr txBox="1"/>
          <p:nvPr/>
        </p:nvSpPr>
        <p:spPr>
          <a:xfrm>
            <a:off x="5977875" y="37129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the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1" name="Google Shape;371;p45"/>
          <p:cNvSpPr/>
          <p:nvPr/>
        </p:nvSpPr>
        <p:spPr>
          <a:xfrm>
            <a:off x="3151125" y="2047625"/>
            <a:ext cx="1574700" cy="1439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Neural Network</a:t>
            </a:r>
            <a:endParaRPr sz="12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72" name="Google Shape;372;p45"/>
          <p:cNvSpPr/>
          <p:nvPr/>
        </p:nvSpPr>
        <p:spPr>
          <a:xfrm>
            <a:off x="2074900" y="25280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45"/>
          <p:cNvSpPr txBox="1"/>
          <p:nvPr/>
        </p:nvSpPr>
        <p:spPr>
          <a:xfrm>
            <a:off x="1329675" y="264610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374" name="Google Shape;374;p45"/>
          <p:cNvCxnSpPr>
            <a:stCxn id="372" idx="3"/>
            <a:endCxn id="371" idx="1"/>
          </p:cNvCxnSpPr>
          <p:nvPr/>
        </p:nvCxnSpPr>
        <p:spPr>
          <a:xfrm rot="10800000" flipH="1">
            <a:off x="2284600" y="2767450"/>
            <a:ext cx="8664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5" name="Google Shape;375;p45"/>
          <p:cNvCxnSpPr>
            <a:stCxn id="371" idx="3"/>
            <a:endCxn id="363" idx="1"/>
          </p:cNvCxnSpPr>
          <p:nvPr/>
        </p:nvCxnSpPr>
        <p:spPr>
          <a:xfrm rot="10800000" flipH="1">
            <a:off x="4725825" y="1628975"/>
            <a:ext cx="1159200" cy="11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6" name="Google Shape;376;p45"/>
          <p:cNvCxnSpPr>
            <a:stCxn id="371" idx="3"/>
            <a:endCxn id="365" idx="1"/>
          </p:cNvCxnSpPr>
          <p:nvPr/>
        </p:nvCxnSpPr>
        <p:spPr>
          <a:xfrm rot="10800000" flipH="1">
            <a:off x="4725825" y="2314775"/>
            <a:ext cx="1159200" cy="45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45"/>
          <p:cNvCxnSpPr>
            <a:stCxn id="371" idx="3"/>
            <a:endCxn id="367" idx="1"/>
          </p:cNvCxnSpPr>
          <p:nvPr/>
        </p:nvCxnSpPr>
        <p:spPr>
          <a:xfrm>
            <a:off x="4725825" y="2767475"/>
            <a:ext cx="1159200" cy="30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45"/>
          <p:cNvCxnSpPr>
            <a:stCxn id="371" idx="3"/>
            <a:endCxn id="369" idx="1"/>
          </p:cNvCxnSpPr>
          <p:nvPr/>
        </p:nvCxnSpPr>
        <p:spPr>
          <a:xfrm>
            <a:off x="4725825" y="2767475"/>
            <a:ext cx="1159200" cy="107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6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Which approach will work better?</a:t>
            </a:r>
            <a:endParaRPr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7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Skip-Gram</a:t>
            </a:r>
            <a:endParaRPr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8"/>
          <p:cNvSpPr txBox="1"/>
          <p:nvPr/>
        </p:nvSpPr>
        <p:spPr>
          <a:xfrm>
            <a:off x="5628900" y="2011350"/>
            <a:ext cx="35151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Building </a:t>
            </a:r>
            <a:endParaRPr sz="2400"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Skip-Gram model</a:t>
            </a:r>
            <a:endParaRPr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94" name="Google Shape;39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20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9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Let’s build a very simple Neural network</a:t>
            </a:r>
            <a:endParaRPr sz="2400"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1 Input Layer, 1 Hidden Layer, 1 Output Layer</a:t>
            </a:r>
            <a:endParaRPr>
              <a:solidFill>
                <a:srgbClr val="43434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0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The Input Layer</a:t>
            </a:r>
            <a:endParaRPr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1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10" name="Google Shape;410;p51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11" name="Google Shape;411;p51"/>
          <p:cNvSpPr txBox="1"/>
          <p:nvPr/>
        </p:nvSpPr>
        <p:spPr>
          <a:xfrm>
            <a:off x="1161700" y="77530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5" name="Google Shape;85;p16"/>
          <p:cNvGraphicFramePr/>
          <p:nvPr/>
        </p:nvGraphicFramePr>
        <p:xfrm>
          <a:off x="512363" y="856075"/>
          <a:ext cx="8119250" cy="310866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794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2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1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5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03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9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4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201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0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833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86" name="Google Shape;86;p16"/>
          <p:cNvSpPr txBox="1"/>
          <p:nvPr/>
        </p:nvSpPr>
        <p:spPr>
          <a:xfrm>
            <a:off x="1007331" y="423070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Words as Vector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2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17" name="Google Shape;417;p52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18" name="Google Shape;418;p52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19" name="Google Shape;419;p52"/>
          <p:cNvSpPr txBox="1"/>
          <p:nvPr/>
        </p:nvSpPr>
        <p:spPr>
          <a:xfrm>
            <a:off x="394705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Size of the input vector?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3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25" name="Google Shape;425;p53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26" name="Google Shape;426;p53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27" name="Google Shape;427;p53"/>
          <p:cNvSpPr txBox="1"/>
          <p:nvPr/>
        </p:nvSpPr>
        <p:spPr>
          <a:xfrm>
            <a:off x="394705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Same as vocabulary size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4"/>
          <p:cNvSpPr txBox="1"/>
          <p:nvPr/>
        </p:nvSpPr>
        <p:spPr>
          <a:xfrm>
            <a:off x="1862950" y="43568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33" name="Google Shape;433;p54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34" name="Google Shape;434;p54"/>
          <p:cNvSpPr txBox="1"/>
          <p:nvPr/>
        </p:nvSpPr>
        <p:spPr>
          <a:xfrm>
            <a:off x="1161700" y="73117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35" name="Google Shape;435;p54"/>
          <p:cNvSpPr txBox="1"/>
          <p:nvPr/>
        </p:nvSpPr>
        <p:spPr>
          <a:xfrm>
            <a:off x="394705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Assume we have 10000 words vocabulary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36" name="Google Shape;436;p54"/>
          <p:cNvSpPr txBox="1"/>
          <p:nvPr/>
        </p:nvSpPr>
        <p:spPr>
          <a:xfrm>
            <a:off x="805600" y="2439363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B45F0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 b="1">
              <a:solidFill>
                <a:srgbClr val="B45F0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5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The Hidden Layer</a:t>
            </a:r>
            <a:endParaRPr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6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47" name="Google Shape;447;p56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48" name="Google Shape;448;p56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49" name="Google Shape;449;p56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56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56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56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56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56"/>
          <p:cNvSpPr txBox="1"/>
          <p:nvPr/>
        </p:nvSpPr>
        <p:spPr>
          <a:xfrm>
            <a:off x="4961725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many neurons in hidden layer?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455" name="Google Shape;455;p56"/>
          <p:cNvCxnSpPr>
            <a:endCxn id="449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6" name="Google Shape;456;p56"/>
          <p:cNvCxnSpPr>
            <a:endCxn id="450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" name="Google Shape;457;p56"/>
          <p:cNvCxnSpPr>
            <a:endCxn id="451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8" name="Google Shape;458;p56"/>
          <p:cNvCxnSpPr>
            <a:endCxn id="452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" name="Google Shape;459;p56"/>
          <p:cNvCxnSpPr>
            <a:endCxn id="453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0" name="Google Shape;460;p56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7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66" name="Google Shape;466;p57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67" name="Google Shape;467;p57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68" name="Google Shape;468;p57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57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57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57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57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57"/>
          <p:cNvSpPr txBox="1"/>
          <p:nvPr/>
        </p:nvSpPr>
        <p:spPr>
          <a:xfrm>
            <a:off x="49302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Let’s have 50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r>
              <a:rPr lang="en" sz="10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(or whatever you like)</a:t>
            </a:r>
            <a:endParaRPr sz="10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474" name="Google Shape;474;p57"/>
          <p:cNvCxnSpPr>
            <a:endCxn id="468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5" name="Google Shape;475;p57"/>
          <p:cNvCxnSpPr>
            <a:endCxn id="469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6" name="Google Shape;476;p57"/>
          <p:cNvCxnSpPr>
            <a:endCxn id="470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" name="Google Shape;477;p57"/>
          <p:cNvCxnSpPr>
            <a:endCxn id="471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8" name="Google Shape;478;p57"/>
          <p:cNvCxnSpPr>
            <a:endCxn id="472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9" name="Google Shape;479;p57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80" name="Google Shape;480;p57"/>
          <p:cNvSpPr txBox="1"/>
          <p:nvPr/>
        </p:nvSpPr>
        <p:spPr>
          <a:xfrm>
            <a:off x="3440525" y="6940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b="1"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8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486" name="Google Shape;486;p58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87" name="Google Shape;487;p58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488" name="Google Shape;488;p58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58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58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58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58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58"/>
          <p:cNvSpPr txBox="1"/>
          <p:nvPr/>
        </p:nvSpPr>
        <p:spPr>
          <a:xfrm>
            <a:off x="49302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many hidden layer outputs for each Word?</a:t>
            </a:r>
            <a:endParaRPr sz="10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494" name="Google Shape;494;p58"/>
          <p:cNvCxnSpPr>
            <a:endCxn id="488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5" name="Google Shape;495;p58"/>
          <p:cNvCxnSpPr>
            <a:endCxn id="489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6" name="Google Shape;496;p58"/>
          <p:cNvCxnSpPr>
            <a:endCxn id="490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7" name="Google Shape;497;p58"/>
          <p:cNvCxnSpPr>
            <a:endCxn id="491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8" name="Google Shape;498;p58"/>
          <p:cNvCxnSpPr>
            <a:endCxn id="492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9" name="Google Shape;499;p58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00" name="Google Shape;500;p58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9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506" name="Google Shape;506;p59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07" name="Google Shape;507;p59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508" name="Google Shape;508;p59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59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59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59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59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59"/>
          <p:cNvSpPr txBox="1"/>
          <p:nvPr/>
        </p:nvSpPr>
        <p:spPr>
          <a:xfrm>
            <a:off x="49302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50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Same as number of neurons in hidden layer</a:t>
            </a:r>
            <a:endParaRPr sz="10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514" name="Google Shape;514;p59"/>
          <p:cNvCxnSpPr>
            <a:endCxn id="508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5" name="Google Shape;515;p59"/>
          <p:cNvCxnSpPr>
            <a:endCxn id="509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6" name="Google Shape;516;p59"/>
          <p:cNvCxnSpPr>
            <a:endCxn id="510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7" name="Google Shape;517;p59"/>
          <p:cNvCxnSpPr>
            <a:endCxn id="511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8" name="Google Shape;518;p59"/>
          <p:cNvCxnSpPr>
            <a:endCxn id="512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9" name="Google Shape;519;p59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20" name="Google Shape;520;p59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0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38761D"/>
                </a:solidFill>
                <a:latin typeface="Georgia"/>
                <a:ea typeface="Georgia"/>
                <a:cs typeface="Georgia"/>
                <a:sym typeface="Georgia"/>
              </a:rPr>
              <a:t>The Output Layer</a:t>
            </a:r>
            <a:endParaRPr>
              <a:solidFill>
                <a:srgbClr val="38761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1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531" name="Google Shape;531;p61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32" name="Google Shape;532;p61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533" name="Google Shape;533;p61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61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61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61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61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8" name="Google Shape;538;p61"/>
          <p:cNvCxnSpPr>
            <a:endCxn id="533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9" name="Google Shape;539;p61"/>
          <p:cNvCxnSpPr>
            <a:endCxn id="534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0" name="Google Shape;540;p61"/>
          <p:cNvCxnSpPr>
            <a:endCxn id="535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1" name="Google Shape;541;p61"/>
          <p:cNvCxnSpPr>
            <a:endCxn id="536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2" name="Google Shape;542;p61"/>
          <p:cNvCxnSpPr>
            <a:endCxn id="537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3" name="Google Shape;543;p61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44" name="Google Shape;544;p61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45" name="Google Shape;545;p61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61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61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61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61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0" name="Google Shape;550;p61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51" name="Google Shape;551;p61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552" name="Google Shape;552;p61"/>
          <p:cNvCxnSpPr>
            <a:stCxn id="533" idx="6"/>
            <a:endCxn id="545" idx="1"/>
          </p:cNvCxnSpPr>
          <p:nvPr/>
        </p:nvCxnSpPr>
        <p:spPr>
          <a:xfrm rot="10800000" flipH="1">
            <a:off x="4210650" y="1095625"/>
            <a:ext cx="1674300" cy="316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3" name="Google Shape;553;p61"/>
          <p:cNvCxnSpPr>
            <a:stCxn id="534" idx="6"/>
            <a:endCxn id="545" idx="1"/>
          </p:cNvCxnSpPr>
          <p:nvPr/>
        </p:nvCxnSpPr>
        <p:spPr>
          <a:xfrm rot="10800000" flipH="1">
            <a:off x="4210650" y="1095625"/>
            <a:ext cx="1674300" cy="926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4" name="Google Shape;554;p61"/>
          <p:cNvCxnSpPr>
            <a:stCxn id="535" idx="6"/>
            <a:endCxn id="545" idx="1"/>
          </p:cNvCxnSpPr>
          <p:nvPr/>
        </p:nvCxnSpPr>
        <p:spPr>
          <a:xfrm rot="10800000" flipH="1">
            <a:off x="4210650" y="1095625"/>
            <a:ext cx="1674300" cy="1536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5" name="Google Shape;555;p61"/>
          <p:cNvCxnSpPr>
            <a:stCxn id="536" idx="6"/>
            <a:endCxn id="545" idx="1"/>
          </p:cNvCxnSpPr>
          <p:nvPr/>
        </p:nvCxnSpPr>
        <p:spPr>
          <a:xfrm rot="10800000" flipH="1">
            <a:off x="4210650" y="1095625"/>
            <a:ext cx="1674300" cy="2145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6" name="Google Shape;556;p61"/>
          <p:cNvCxnSpPr>
            <a:stCxn id="537" idx="6"/>
            <a:endCxn id="545" idx="1"/>
          </p:cNvCxnSpPr>
          <p:nvPr/>
        </p:nvCxnSpPr>
        <p:spPr>
          <a:xfrm rot="10800000" flipH="1">
            <a:off x="4210650" y="1095625"/>
            <a:ext cx="1674300" cy="2755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7" name="Google Shape;557;p61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How many Outputs?</a:t>
            </a:r>
            <a:endParaRPr sz="10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558" name="Google Shape;558;p61"/>
          <p:cNvCxnSpPr>
            <a:stCxn id="533" idx="6"/>
            <a:endCxn id="546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9" name="Google Shape;559;p61"/>
          <p:cNvCxnSpPr>
            <a:stCxn id="534" idx="6"/>
            <a:endCxn id="546" idx="1"/>
          </p:cNvCxnSpPr>
          <p:nvPr/>
        </p:nvCxnSpPr>
        <p:spPr>
          <a:xfrm rot="10800000" flipH="1">
            <a:off x="4210650" y="1781425"/>
            <a:ext cx="1674300" cy="240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0" name="Google Shape;560;p61"/>
          <p:cNvCxnSpPr>
            <a:stCxn id="535" idx="6"/>
            <a:endCxn id="546" idx="1"/>
          </p:cNvCxnSpPr>
          <p:nvPr/>
        </p:nvCxnSpPr>
        <p:spPr>
          <a:xfrm rot="10800000" flipH="1">
            <a:off x="4210650" y="1781425"/>
            <a:ext cx="1674300" cy="850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1" name="Google Shape;561;p61"/>
          <p:cNvCxnSpPr>
            <a:stCxn id="536" idx="6"/>
            <a:endCxn id="546" idx="1"/>
          </p:cNvCxnSpPr>
          <p:nvPr/>
        </p:nvCxnSpPr>
        <p:spPr>
          <a:xfrm rot="10800000" flipH="1">
            <a:off x="4210650" y="1781425"/>
            <a:ext cx="1674300" cy="1459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2" name="Google Shape;562;p61"/>
          <p:cNvCxnSpPr>
            <a:stCxn id="537" idx="6"/>
            <a:endCxn id="546" idx="1"/>
          </p:cNvCxnSpPr>
          <p:nvPr/>
        </p:nvCxnSpPr>
        <p:spPr>
          <a:xfrm rot="10800000" flipH="1">
            <a:off x="4210650" y="1781425"/>
            <a:ext cx="1674300" cy="2069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3" name="Google Shape;563;p61"/>
          <p:cNvCxnSpPr>
            <a:stCxn id="533" idx="6"/>
            <a:endCxn id="547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4" name="Google Shape;564;p61"/>
          <p:cNvCxnSpPr>
            <a:stCxn id="533" idx="6"/>
            <a:endCxn id="548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5" name="Google Shape;565;p61"/>
          <p:cNvCxnSpPr>
            <a:stCxn id="534" idx="6"/>
            <a:endCxn id="547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6" name="Google Shape;566;p61"/>
          <p:cNvCxnSpPr>
            <a:stCxn id="534" idx="6"/>
            <a:endCxn id="548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7" name="Google Shape;567;p61"/>
          <p:cNvCxnSpPr>
            <a:stCxn id="536" idx="6"/>
            <a:endCxn id="547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8" name="Google Shape;568;p61"/>
          <p:cNvCxnSpPr>
            <a:stCxn id="536" idx="6"/>
            <a:endCxn id="548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9" name="Google Shape;569;p61"/>
          <p:cNvCxnSpPr>
            <a:stCxn id="537" idx="6"/>
            <a:endCxn id="547" idx="1"/>
          </p:cNvCxnSpPr>
          <p:nvPr/>
        </p:nvCxnSpPr>
        <p:spPr>
          <a:xfrm rot="10800000" flipH="1">
            <a:off x="4210650" y="3457825"/>
            <a:ext cx="1674300" cy="393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0" name="Google Shape;570;p61"/>
          <p:cNvCxnSpPr>
            <a:stCxn id="537" idx="6"/>
            <a:endCxn id="548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1" name="Google Shape;91;p17"/>
          <p:cNvGraphicFramePr/>
          <p:nvPr/>
        </p:nvGraphicFramePr>
        <p:xfrm>
          <a:off x="512363" y="856075"/>
          <a:ext cx="8119250" cy="310866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794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2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1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95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036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9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4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201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0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833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2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2" name="Google Shape;92;p17"/>
          <p:cNvSpPr txBox="1"/>
          <p:nvPr/>
        </p:nvSpPr>
        <p:spPr>
          <a:xfrm>
            <a:off x="944106" y="424475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Words as Vector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62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576" name="Google Shape;576;p62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577" name="Google Shape;577;p62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578" name="Google Shape;578;p62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62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62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62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62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3" name="Google Shape;583;p62"/>
          <p:cNvCxnSpPr>
            <a:endCxn id="578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4" name="Google Shape;584;p62"/>
          <p:cNvCxnSpPr>
            <a:endCxn id="579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5" name="Google Shape;585;p62"/>
          <p:cNvCxnSpPr>
            <a:endCxn id="580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6" name="Google Shape;586;p62"/>
          <p:cNvCxnSpPr>
            <a:endCxn id="581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7" name="Google Shape;587;p62"/>
          <p:cNvCxnSpPr>
            <a:endCxn id="582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8" name="Google Shape;588;p62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89" name="Google Shape;589;p62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0" name="Google Shape;590;p62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62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62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62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62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5" name="Google Shape;595;p62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96" name="Google Shape;596;p62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597" name="Google Shape;597;p62"/>
          <p:cNvCxnSpPr>
            <a:stCxn id="578" idx="6"/>
            <a:endCxn id="590" idx="1"/>
          </p:cNvCxnSpPr>
          <p:nvPr/>
        </p:nvCxnSpPr>
        <p:spPr>
          <a:xfrm rot="10800000" flipH="1">
            <a:off x="4210650" y="1095625"/>
            <a:ext cx="1674300" cy="316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8" name="Google Shape;598;p62"/>
          <p:cNvCxnSpPr>
            <a:stCxn id="579" idx="6"/>
            <a:endCxn id="590" idx="1"/>
          </p:cNvCxnSpPr>
          <p:nvPr/>
        </p:nvCxnSpPr>
        <p:spPr>
          <a:xfrm rot="10800000" flipH="1">
            <a:off x="4210650" y="1095625"/>
            <a:ext cx="1674300" cy="926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9" name="Google Shape;599;p62"/>
          <p:cNvCxnSpPr>
            <a:stCxn id="580" idx="6"/>
            <a:endCxn id="590" idx="1"/>
          </p:cNvCxnSpPr>
          <p:nvPr/>
        </p:nvCxnSpPr>
        <p:spPr>
          <a:xfrm rot="10800000" flipH="1">
            <a:off x="4210650" y="1095625"/>
            <a:ext cx="1674300" cy="1536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0" name="Google Shape;600;p62"/>
          <p:cNvCxnSpPr>
            <a:stCxn id="581" idx="6"/>
            <a:endCxn id="590" idx="1"/>
          </p:cNvCxnSpPr>
          <p:nvPr/>
        </p:nvCxnSpPr>
        <p:spPr>
          <a:xfrm rot="10800000" flipH="1">
            <a:off x="4210650" y="1095625"/>
            <a:ext cx="1674300" cy="2145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1" name="Google Shape;601;p62"/>
          <p:cNvCxnSpPr>
            <a:stCxn id="582" idx="6"/>
            <a:endCxn id="590" idx="1"/>
          </p:cNvCxnSpPr>
          <p:nvPr/>
        </p:nvCxnSpPr>
        <p:spPr>
          <a:xfrm rot="10800000" flipH="1">
            <a:off x="4210650" y="1095625"/>
            <a:ext cx="1674300" cy="2755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2" name="Google Shape;602;p62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10,000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Same as Vocabulary size</a:t>
            </a:r>
            <a:endParaRPr sz="12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603" name="Google Shape;603;p62"/>
          <p:cNvCxnSpPr>
            <a:stCxn id="578" idx="6"/>
            <a:endCxn id="591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4" name="Google Shape;604;p62"/>
          <p:cNvCxnSpPr>
            <a:stCxn id="579" idx="6"/>
            <a:endCxn id="591" idx="1"/>
          </p:cNvCxnSpPr>
          <p:nvPr/>
        </p:nvCxnSpPr>
        <p:spPr>
          <a:xfrm rot="10800000" flipH="1">
            <a:off x="4210650" y="1781425"/>
            <a:ext cx="1674300" cy="240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5" name="Google Shape;605;p62"/>
          <p:cNvCxnSpPr>
            <a:stCxn id="580" idx="6"/>
            <a:endCxn id="591" idx="1"/>
          </p:cNvCxnSpPr>
          <p:nvPr/>
        </p:nvCxnSpPr>
        <p:spPr>
          <a:xfrm rot="10800000" flipH="1">
            <a:off x="4210650" y="1781425"/>
            <a:ext cx="1674300" cy="850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6" name="Google Shape;606;p62"/>
          <p:cNvCxnSpPr>
            <a:stCxn id="581" idx="6"/>
            <a:endCxn id="591" idx="1"/>
          </p:cNvCxnSpPr>
          <p:nvPr/>
        </p:nvCxnSpPr>
        <p:spPr>
          <a:xfrm rot="10800000" flipH="1">
            <a:off x="4210650" y="1781425"/>
            <a:ext cx="1674300" cy="1459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7" name="Google Shape;607;p62"/>
          <p:cNvCxnSpPr>
            <a:stCxn id="582" idx="6"/>
            <a:endCxn id="591" idx="1"/>
          </p:cNvCxnSpPr>
          <p:nvPr/>
        </p:nvCxnSpPr>
        <p:spPr>
          <a:xfrm rot="10800000" flipH="1">
            <a:off x="4210650" y="1781425"/>
            <a:ext cx="1674300" cy="2069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8" name="Google Shape;608;p62"/>
          <p:cNvCxnSpPr>
            <a:stCxn id="578" idx="6"/>
            <a:endCxn id="592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9" name="Google Shape;609;p62"/>
          <p:cNvCxnSpPr>
            <a:stCxn id="578" idx="6"/>
            <a:endCxn id="593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0" name="Google Shape;610;p62"/>
          <p:cNvCxnSpPr>
            <a:stCxn id="579" idx="6"/>
            <a:endCxn id="592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1" name="Google Shape;611;p62"/>
          <p:cNvCxnSpPr>
            <a:stCxn id="579" idx="6"/>
            <a:endCxn id="593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2" name="Google Shape;612;p62"/>
          <p:cNvCxnSpPr>
            <a:stCxn id="581" idx="6"/>
            <a:endCxn id="592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3" name="Google Shape;613;p62"/>
          <p:cNvCxnSpPr>
            <a:stCxn id="581" idx="6"/>
            <a:endCxn id="593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4" name="Google Shape;614;p62"/>
          <p:cNvCxnSpPr>
            <a:stCxn id="582" idx="6"/>
            <a:endCxn id="592" idx="1"/>
          </p:cNvCxnSpPr>
          <p:nvPr/>
        </p:nvCxnSpPr>
        <p:spPr>
          <a:xfrm rot="10800000" flipH="1">
            <a:off x="4210650" y="3457825"/>
            <a:ext cx="1674300" cy="393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5" name="Google Shape;615;p62"/>
          <p:cNvCxnSpPr>
            <a:stCxn id="582" idx="6"/>
            <a:endCxn id="593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63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621" name="Google Shape;621;p63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22" name="Google Shape;622;p63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623" name="Google Shape;623;p63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63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63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63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63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8" name="Google Shape;628;p63"/>
          <p:cNvCxnSpPr>
            <a:endCxn id="623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9" name="Google Shape;629;p63"/>
          <p:cNvCxnSpPr>
            <a:endCxn id="624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0" name="Google Shape;630;p63"/>
          <p:cNvCxnSpPr>
            <a:endCxn id="625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1" name="Google Shape;631;p63"/>
          <p:cNvCxnSpPr>
            <a:endCxn id="626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2" name="Google Shape;632;p63"/>
          <p:cNvCxnSpPr>
            <a:endCxn id="627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3" name="Google Shape;633;p63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34" name="Google Shape;634;p63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35" name="Google Shape;635;p63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63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63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63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63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40" name="Google Shape;640;p63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41" name="Google Shape;641;p63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642" name="Google Shape;642;p63"/>
          <p:cNvCxnSpPr>
            <a:stCxn id="623" idx="6"/>
            <a:endCxn id="635" idx="1"/>
          </p:cNvCxnSpPr>
          <p:nvPr/>
        </p:nvCxnSpPr>
        <p:spPr>
          <a:xfrm rot="10800000" flipH="1">
            <a:off x="4210650" y="1095625"/>
            <a:ext cx="1674300" cy="316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3" name="Google Shape;643;p63"/>
          <p:cNvCxnSpPr>
            <a:stCxn id="624" idx="6"/>
            <a:endCxn id="635" idx="1"/>
          </p:cNvCxnSpPr>
          <p:nvPr/>
        </p:nvCxnSpPr>
        <p:spPr>
          <a:xfrm rot="10800000" flipH="1">
            <a:off x="4210650" y="1095625"/>
            <a:ext cx="1674300" cy="926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4" name="Google Shape;644;p63"/>
          <p:cNvCxnSpPr>
            <a:stCxn id="625" idx="6"/>
            <a:endCxn id="635" idx="1"/>
          </p:cNvCxnSpPr>
          <p:nvPr/>
        </p:nvCxnSpPr>
        <p:spPr>
          <a:xfrm rot="10800000" flipH="1">
            <a:off x="4210650" y="1095625"/>
            <a:ext cx="1674300" cy="1536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5" name="Google Shape;645;p63"/>
          <p:cNvCxnSpPr>
            <a:stCxn id="626" idx="6"/>
            <a:endCxn id="635" idx="1"/>
          </p:cNvCxnSpPr>
          <p:nvPr/>
        </p:nvCxnSpPr>
        <p:spPr>
          <a:xfrm rot="10800000" flipH="1">
            <a:off x="4210650" y="1095625"/>
            <a:ext cx="1674300" cy="2145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6" name="Google Shape;646;p63"/>
          <p:cNvCxnSpPr>
            <a:stCxn id="627" idx="6"/>
            <a:endCxn id="635" idx="1"/>
          </p:cNvCxnSpPr>
          <p:nvPr/>
        </p:nvCxnSpPr>
        <p:spPr>
          <a:xfrm rot="10800000" flipH="1">
            <a:off x="4210650" y="1095625"/>
            <a:ext cx="1674300" cy="2755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7" name="Google Shape;647;p63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10,000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Predictions are a lot...how do we handle it better?</a:t>
            </a:r>
            <a:endParaRPr sz="12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648" name="Google Shape;648;p63"/>
          <p:cNvCxnSpPr>
            <a:stCxn id="623" idx="6"/>
            <a:endCxn id="636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9" name="Google Shape;649;p63"/>
          <p:cNvCxnSpPr>
            <a:stCxn id="624" idx="6"/>
            <a:endCxn id="636" idx="1"/>
          </p:cNvCxnSpPr>
          <p:nvPr/>
        </p:nvCxnSpPr>
        <p:spPr>
          <a:xfrm rot="10800000" flipH="1">
            <a:off x="4210650" y="1781425"/>
            <a:ext cx="1674300" cy="240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0" name="Google Shape;650;p63"/>
          <p:cNvCxnSpPr>
            <a:stCxn id="625" idx="6"/>
            <a:endCxn id="636" idx="1"/>
          </p:cNvCxnSpPr>
          <p:nvPr/>
        </p:nvCxnSpPr>
        <p:spPr>
          <a:xfrm rot="10800000" flipH="1">
            <a:off x="4210650" y="1781425"/>
            <a:ext cx="1674300" cy="850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1" name="Google Shape;651;p63"/>
          <p:cNvCxnSpPr>
            <a:stCxn id="626" idx="6"/>
            <a:endCxn id="636" idx="1"/>
          </p:cNvCxnSpPr>
          <p:nvPr/>
        </p:nvCxnSpPr>
        <p:spPr>
          <a:xfrm rot="10800000" flipH="1">
            <a:off x="4210650" y="1781425"/>
            <a:ext cx="1674300" cy="1459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2" name="Google Shape;652;p63"/>
          <p:cNvCxnSpPr>
            <a:stCxn id="627" idx="6"/>
            <a:endCxn id="636" idx="1"/>
          </p:cNvCxnSpPr>
          <p:nvPr/>
        </p:nvCxnSpPr>
        <p:spPr>
          <a:xfrm rot="10800000" flipH="1">
            <a:off x="4210650" y="1781425"/>
            <a:ext cx="1674300" cy="2069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3" name="Google Shape;653;p63"/>
          <p:cNvCxnSpPr>
            <a:stCxn id="623" idx="6"/>
            <a:endCxn id="637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4" name="Google Shape;654;p63"/>
          <p:cNvCxnSpPr>
            <a:stCxn id="623" idx="6"/>
            <a:endCxn id="638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5" name="Google Shape;655;p63"/>
          <p:cNvCxnSpPr>
            <a:stCxn id="624" idx="6"/>
            <a:endCxn id="637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6" name="Google Shape;656;p63"/>
          <p:cNvCxnSpPr>
            <a:stCxn id="624" idx="6"/>
            <a:endCxn id="638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7" name="Google Shape;657;p63"/>
          <p:cNvCxnSpPr>
            <a:stCxn id="626" idx="6"/>
            <a:endCxn id="637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8" name="Google Shape;658;p63"/>
          <p:cNvCxnSpPr>
            <a:stCxn id="626" idx="6"/>
            <a:endCxn id="638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9" name="Google Shape;659;p63"/>
          <p:cNvCxnSpPr>
            <a:stCxn id="627" idx="6"/>
            <a:endCxn id="637" idx="1"/>
          </p:cNvCxnSpPr>
          <p:nvPr/>
        </p:nvCxnSpPr>
        <p:spPr>
          <a:xfrm rot="10800000" flipH="1">
            <a:off x="4210650" y="3457825"/>
            <a:ext cx="1674300" cy="393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0" name="Google Shape;660;p63"/>
          <p:cNvCxnSpPr>
            <a:stCxn id="627" idx="6"/>
            <a:endCxn id="638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64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666" name="Google Shape;666;p64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67" name="Google Shape;667;p64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668" name="Google Shape;668;p64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64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64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64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64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73" name="Google Shape;673;p64"/>
          <p:cNvCxnSpPr>
            <a:endCxn id="668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4" name="Google Shape;674;p64"/>
          <p:cNvCxnSpPr>
            <a:endCxn id="669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5" name="Google Shape;675;p64"/>
          <p:cNvCxnSpPr>
            <a:endCxn id="670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6" name="Google Shape;676;p64"/>
          <p:cNvCxnSpPr>
            <a:endCxn id="671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7" name="Google Shape;677;p64"/>
          <p:cNvCxnSpPr>
            <a:endCxn id="672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8" name="Google Shape;678;p64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79" name="Google Shape;679;p64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80" name="Google Shape;680;p64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64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64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64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64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85" name="Google Shape;685;p64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86" name="Google Shape;686;p64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687" name="Google Shape;687;p64"/>
          <p:cNvCxnSpPr>
            <a:stCxn id="668" idx="6"/>
            <a:endCxn id="680" idx="1"/>
          </p:cNvCxnSpPr>
          <p:nvPr/>
        </p:nvCxnSpPr>
        <p:spPr>
          <a:xfrm rot="10800000" flipH="1">
            <a:off x="4210650" y="1095625"/>
            <a:ext cx="1674300" cy="316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88" name="Google Shape;688;p64"/>
          <p:cNvCxnSpPr>
            <a:stCxn id="669" idx="6"/>
            <a:endCxn id="680" idx="1"/>
          </p:cNvCxnSpPr>
          <p:nvPr/>
        </p:nvCxnSpPr>
        <p:spPr>
          <a:xfrm rot="10800000" flipH="1">
            <a:off x="4210650" y="1095625"/>
            <a:ext cx="1674300" cy="926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89" name="Google Shape;689;p64"/>
          <p:cNvCxnSpPr>
            <a:stCxn id="670" idx="6"/>
            <a:endCxn id="680" idx="1"/>
          </p:cNvCxnSpPr>
          <p:nvPr/>
        </p:nvCxnSpPr>
        <p:spPr>
          <a:xfrm rot="10800000" flipH="1">
            <a:off x="4210650" y="1095625"/>
            <a:ext cx="1674300" cy="1536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0" name="Google Shape;690;p64"/>
          <p:cNvCxnSpPr>
            <a:stCxn id="671" idx="6"/>
            <a:endCxn id="680" idx="1"/>
          </p:cNvCxnSpPr>
          <p:nvPr/>
        </p:nvCxnSpPr>
        <p:spPr>
          <a:xfrm rot="10800000" flipH="1">
            <a:off x="4210650" y="1095625"/>
            <a:ext cx="1674300" cy="2145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1" name="Google Shape;691;p64"/>
          <p:cNvCxnSpPr>
            <a:stCxn id="672" idx="6"/>
            <a:endCxn id="680" idx="1"/>
          </p:cNvCxnSpPr>
          <p:nvPr/>
        </p:nvCxnSpPr>
        <p:spPr>
          <a:xfrm rot="10800000" flipH="1">
            <a:off x="4210650" y="1095625"/>
            <a:ext cx="1674300" cy="2755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92" name="Google Shape;692;p64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10,000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Predictions are a lot...how do we handle it better?</a:t>
            </a:r>
            <a:endParaRPr sz="12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693" name="Google Shape;693;p64"/>
          <p:cNvCxnSpPr>
            <a:stCxn id="668" idx="6"/>
            <a:endCxn id="681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4" name="Google Shape;694;p64"/>
          <p:cNvCxnSpPr>
            <a:stCxn id="669" idx="6"/>
            <a:endCxn id="681" idx="1"/>
          </p:cNvCxnSpPr>
          <p:nvPr/>
        </p:nvCxnSpPr>
        <p:spPr>
          <a:xfrm rot="10800000" flipH="1">
            <a:off x="4210650" y="1781425"/>
            <a:ext cx="1674300" cy="240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5" name="Google Shape;695;p64"/>
          <p:cNvCxnSpPr>
            <a:stCxn id="670" idx="6"/>
            <a:endCxn id="681" idx="1"/>
          </p:cNvCxnSpPr>
          <p:nvPr/>
        </p:nvCxnSpPr>
        <p:spPr>
          <a:xfrm rot="10800000" flipH="1">
            <a:off x="4210650" y="1781425"/>
            <a:ext cx="1674300" cy="850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6" name="Google Shape;696;p64"/>
          <p:cNvCxnSpPr>
            <a:stCxn id="671" idx="6"/>
            <a:endCxn id="681" idx="1"/>
          </p:cNvCxnSpPr>
          <p:nvPr/>
        </p:nvCxnSpPr>
        <p:spPr>
          <a:xfrm rot="10800000" flipH="1">
            <a:off x="4210650" y="1781425"/>
            <a:ext cx="1674300" cy="1459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7" name="Google Shape;697;p64"/>
          <p:cNvCxnSpPr>
            <a:stCxn id="672" idx="6"/>
            <a:endCxn id="681" idx="1"/>
          </p:cNvCxnSpPr>
          <p:nvPr/>
        </p:nvCxnSpPr>
        <p:spPr>
          <a:xfrm rot="10800000" flipH="1">
            <a:off x="4210650" y="1781425"/>
            <a:ext cx="1674300" cy="2069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8" name="Google Shape;698;p64"/>
          <p:cNvCxnSpPr>
            <a:stCxn id="668" idx="6"/>
            <a:endCxn id="682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99" name="Google Shape;699;p64"/>
          <p:cNvCxnSpPr>
            <a:stCxn id="668" idx="6"/>
            <a:endCxn id="683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0" name="Google Shape;700;p64"/>
          <p:cNvCxnSpPr>
            <a:stCxn id="669" idx="6"/>
            <a:endCxn id="682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1" name="Google Shape;701;p64"/>
          <p:cNvCxnSpPr>
            <a:stCxn id="669" idx="6"/>
            <a:endCxn id="683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2" name="Google Shape;702;p64"/>
          <p:cNvCxnSpPr>
            <a:stCxn id="671" idx="6"/>
            <a:endCxn id="682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3" name="Google Shape;703;p64"/>
          <p:cNvCxnSpPr>
            <a:stCxn id="671" idx="6"/>
            <a:endCxn id="683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4" name="Google Shape;704;p64"/>
          <p:cNvCxnSpPr>
            <a:stCxn id="672" idx="6"/>
            <a:endCxn id="682" idx="1"/>
          </p:cNvCxnSpPr>
          <p:nvPr/>
        </p:nvCxnSpPr>
        <p:spPr>
          <a:xfrm rot="10800000" flipH="1">
            <a:off x="4210650" y="3457825"/>
            <a:ext cx="1674300" cy="393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5" name="Google Shape;705;p64"/>
          <p:cNvCxnSpPr>
            <a:stCxn id="672" idx="6"/>
            <a:endCxn id="683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06" name="Google Shape;706;p64"/>
          <p:cNvSpPr txBox="1"/>
          <p:nvPr/>
        </p:nvSpPr>
        <p:spPr>
          <a:xfrm>
            <a:off x="6759000" y="31981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NEGATIVE SAMPLING</a:t>
            </a:r>
            <a:endParaRPr sz="1200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65"/>
          <p:cNvSpPr txBox="1"/>
          <p:nvPr/>
        </p:nvSpPr>
        <p:spPr>
          <a:xfrm>
            <a:off x="556950" y="441675"/>
            <a:ext cx="8030100" cy="8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Negative Sampling</a:t>
            </a:r>
            <a:endParaRPr sz="2400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Only a few weights are updated</a:t>
            </a:r>
            <a:endParaRPr sz="2400"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12" name="Google Shape;712;p65"/>
          <p:cNvSpPr txBox="1"/>
          <p:nvPr/>
        </p:nvSpPr>
        <p:spPr>
          <a:xfrm>
            <a:off x="2001125" y="1415150"/>
            <a:ext cx="55452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Weights corresponding to Positive outputs (Window Size)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eorgia"/>
              <a:buAutoNum type="arabicPeriod"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Very small number of weights for Negative output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eorgia"/>
              <a:buAutoNum type="alphaLcPeriod"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5-20 for small datasets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Georgia"/>
              <a:buAutoNum type="alphaLcPeriod"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2-5 for Large dataset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66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What happens after training?</a:t>
            </a:r>
            <a:endParaRPr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67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723" name="Google Shape;723;p67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24" name="Google Shape;724;p67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725" name="Google Shape;725;p67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67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67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67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67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30" name="Google Shape;730;p67"/>
          <p:cNvCxnSpPr>
            <a:endCxn id="725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31" name="Google Shape;731;p67"/>
          <p:cNvCxnSpPr>
            <a:endCxn id="726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32" name="Google Shape;732;p67"/>
          <p:cNvCxnSpPr>
            <a:endCxn id="727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33" name="Google Shape;733;p67"/>
          <p:cNvCxnSpPr>
            <a:endCxn id="728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34" name="Google Shape;734;p67"/>
          <p:cNvCxnSpPr>
            <a:endCxn id="729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35" name="Google Shape;735;p67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36" name="Google Shape;736;p67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37" name="Google Shape;737;p67"/>
          <p:cNvSpPr/>
          <p:nvPr/>
        </p:nvSpPr>
        <p:spPr>
          <a:xfrm>
            <a:off x="5884900" y="851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8" name="Google Shape;738;p67"/>
          <p:cNvSpPr/>
          <p:nvPr/>
        </p:nvSpPr>
        <p:spPr>
          <a:xfrm>
            <a:off x="5884900" y="15374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67"/>
          <p:cNvSpPr/>
          <p:nvPr/>
        </p:nvSpPr>
        <p:spPr>
          <a:xfrm>
            <a:off x="5884900" y="32138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67"/>
          <p:cNvSpPr/>
          <p:nvPr/>
        </p:nvSpPr>
        <p:spPr>
          <a:xfrm>
            <a:off x="5884900" y="3899650"/>
            <a:ext cx="209700" cy="487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67"/>
          <p:cNvSpPr txBox="1"/>
          <p:nvPr/>
        </p:nvSpPr>
        <p:spPr>
          <a:xfrm>
            <a:off x="5798350" y="22232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42" name="Google Shape;742;p67"/>
          <p:cNvSpPr txBox="1"/>
          <p:nvPr/>
        </p:nvSpPr>
        <p:spPr>
          <a:xfrm>
            <a:off x="5798350" y="24518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43" name="Google Shape;743;p67"/>
          <p:cNvSpPr txBox="1"/>
          <p:nvPr/>
        </p:nvSpPr>
        <p:spPr>
          <a:xfrm>
            <a:off x="5798350" y="2680450"/>
            <a:ext cx="382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...</a:t>
            </a:r>
            <a:endParaRPr sz="1000"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744" name="Google Shape;744;p67"/>
          <p:cNvCxnSpPr>
            <a:stCxn id="725" idx="6"/>
            <a:endCxn id="737" idx="1"/>
          </p:cNvCxnSpPr>
          <p:nvPr/>
        </p:nvCxnSpPr>
        <p:spPr>
          <a:xfrm rot="10800000" flipH="1">
            <a:off x="4210650" y="1095625"/>
            <a:ext cx="1674300" cy="316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45" name="Google Shape;745;p67"/>
          <p:cNvCxnSpPr>
            <a:stCxn id="726" idx="6"/>
            <a:endCxn id="737" idx="1"/>
          </p:cNvCxnSpPr>
          <p:nvPr/>
        </p:nvCxnSpPr>
        <p:spPr>
          <a:xfrm rot="10800000" flipH="1">
            <a:off x="4210650" y="1095625"/>
            <a:ext cx="1674300" cy="926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46" name="Google Shape;746;p67"/>
          <p:cNvCxnSpPr>
            <a:stCxn id="727" idx="6"/>
            <a:endCxn id="737" idx="1"/>
          </p:cNvCxnSpPr>
          <p:nvPr/>
        </p:nvCxnSpPr>
        <p:spPr>
          <a:xfrm rot="10800000" flipH="1">
            <a:off x="4210650" y="1095625"/>
            <a:ext cx="1674300" cy="1536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47" name="Google Shape;747;p67"/>
          <p:cNvCxnSpPr>
            <a:stCxn id="728" idx="6"/>
            <a:endCxn id="737" idx="1"/>
          </p:cNvCxnSpPr>
          <p:nvPr/>
        </p:nvCxnSpPr>
        <p:spPr>
          <a:xfrm rot="10800000" flipH="1">
            <a:off x="4210650" y="1095625"/>
            <a:ext cx="1674300" cy="2145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48" name="Google Shape;748;p67"/>
          <p:cNvCxnSpPr>
            <a:stCxn id="729" idx="6"/>
            <a:endCxn id="737" idx="1"/>
          </p:cNvCxnSpPr>
          <p:nvPr/>
        </p:nvCxnSpPr>
        <p:spPr>
          <a:xfrm rot="10800000" flipH="1">
            <a:off x="4210650" y="1095625"/>
            <a:ext cx="1674300" cy="2755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49" name="Google Shape;749;p67"/>
          <p:cNvSpPr txBox="1"/>
          <p:nvPr/>
        </p:nvSpPr>
        <p:spPr>
          <a:xfrm>
            <a:off x="6759000" y="2359950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Output Layer is discarded</a:t>
            </a:r>
            <a:endParaRPr sz="1200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750" name="Google Shape;750;p67"/>
          <p:cNvCxnSpPr>
            <a:stCxn id="725" idx="6"/>
            <a:endCxn id="738" idx="1"/>
          </p:cNvCxnSpPr>
          <p:nvPr/>
        </p:nvCxnSpPr>
        <p:spPr>
          <a:xfrm>
            <a:off x="4210650" y="1412425"/>
            <a:ext cx="1674300" cy="369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1" name="Google Shape;751;p67"/>
          <p:cNvCxnSpPr>
            <a:stCxn id="726" idx="6"/>
            <a:endCxn id="738" idx="1"/>
          </p:cNvCxnSpPr>
          <p:nvPr/>
        </p:nvCxnSpPr>
        <p:spPr>
          <a:xfrm rot="10800000" flipH="1">
            <a:off x="4210650" y="1781425"/>
            <a:ext cx="1674300" cy="240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2" name="Google Shape;752;p67"/>
          <p:cNvCxnSpPr>
            <a:stCxn id="727" idx="6"/>
            <a:endCxn id="738" idx="1"/>
          </p:cNvCxnSpPr>
          <p:nvPr/>
        </p:nvCxnSpPr>
        <p:spPr>
          <a:xfrm rot="10800000" flipH="1">
            <a:off x="4210650" y="1781425"/>
            <a:ext cx="1674300" cy="850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3" name="Google Shape;753;p67"/>
          <p:cNvCxnSpPr>
            <a:stCxn id="728" idx="6"/>
            <a:endCxn id="738" idx="1"/>
          </p:cNvCxnSpPr>
          <p:nvPr/>
        </p:nvCxnSpPr>
        <p:spPr>
          <a:xfrm rot="10800000" flipH="1">
            <a:off x="4210650" y="1781425"/>
            <a:ext cx="1674300" cy="1459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4" name="Google Shape;754;p67"/>
          <p:cNvCxnSpPr>
            <a:stCxn id="729" idx="6"/>
            <a:endCxn id="738" idx="1"/>
          </p:cNvCxnSpPr>
          <p:nvPr/>
        </p:nvCxnSpPr>
        <p:spPr>
          <a:xfrm rot="10800000" flipH="1">
            <a:off x="4210650" y="1781425"/>
            <a:ext cx="1674300" cy="2069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5" name="Google Shape;755;p67"/>
          <p:cNvCxnSpPr>
            <a:stCxn id="725" idx="6"/>
            <a:endCxn id="739" idx="1"/>
          </p:cNvCxnSpPr>
          <p:nvPr/>
        </p:nvCxnSpPr>
        <p:spPr>
          <a:xfrm>
            <a:off x="4210650" y="1412425"/>
            <a:ext cx="1674300" cy="2045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6" name="Google Shape;756;p67"/>
          <p:cNvCxnSpPr>
            <a:stCxn id="725" idx="6"/>
            <a:endCxn id="740" idx="1"/>
          </p:cNvCxnSpPr>
          <p:nvPr/>
        </p:nvCxnSpPr>
        <p:spPr>
          <a:xfrm>
            <a:off x="4210650" y="1412425"/>
            <a:ext cx="1674300" cy="2731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7" name="Google Shape;757;p67"/>
          <p:cNvCxnSpPr>
            <a:stCxn id="726" idx="6"/>
            <a:endCxn id="739" idx="1"/>
          </p:cNvCxnSpPr>
          <p:nvPr/>
        </p:nvCxnSpPr>
        <p:spPr>
          <a:xfrm>
            <a:off x="4210650" y="2022025"/>
            <a:ext cx="1674300" cy="1435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8" name="Google Shape;758;p67"/>
          <p:cNvCxnSpPr>
            <a:stCxn id="726" idx="6"/>
            <a:endCxn id="740" idx="1"/>
          </p:cNvCxnSpPr>
          <p:nvPr/>
        </p:nvCxnSpPr>
        <p:spPr>
          <a:xfrm>
            <a:off x="4210650" y="2022025"/>
            <a:ext cx="1674300" cy="2121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59" name="Google Shape;759;p67"/>
          <p:cNvCxnSpPr>
            <a:stCxn id="728" idx="6"/>
            <a:endCxn id="739" idx="1"/>
          </p:cNvCxnSpPr>
          <p:nvPr/>
        </p:nvCxnSpPr>
        <p:spPr>
          <a:xfrm>
            <a:off x="4210650" y="3241225"/>
            <a:ext cx="1674300" cy="2166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0" name="Google Shape;760;p67"/>
          <p:cNvCxnSpPr>
            <a:stCxn id="728" idx="6"/>
            <a:endCxn id="740" idx="1"/>
          </p:cNvCxnSpPr>
          <p:nvPr/>
        </p:nvCxnSpPr>
        <p:spPr>
          <a:xfrm>
            <a:off x="4210650" y="3241225"/>
            <a:ext cx="1674300" cy="9024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1" name="Google Shape;761;p67"/>
          <p:cNvCxnSpPr>
            <a:stCxn id="729" idx="6"/>
            <a:endCxn id="739" idx="1"/>
          </p:cNvCxnSpPr>
          <p:nvPr/>
        </p:nvCxnSpPr>
        <p:spPr>
          <a:xfrm rot="10800000" flipH="1">
            <a:off x="4210650" y="3457825"/>
            <a:ext cx="1674300" cy="393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2" name="Google Shape;762;p67"/>
          <p:cNvCxnSpPr>
            <a:stCxn id="729" idx="6"/>
            <a:endCxn id="740" idx="1"/>
          </p:cNvCxnSpPr>
          <p:nvPr/>
        </p:nvCxnSpPr>
        <p:spPr>
          <a:xfrm>
            <a:off x="4210650" y="3850825"/>
            <a:ext cx="1674300" cy="2928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3" name="Google Shape;763;p67"/>
          <p:cNvCxnSpPr/>
          <p:nvPr/>
        </p:nvCxnSpPr>
        <p:spPr>
          <a:xfrm>
            <a:off x="4639225" y="542075"/>
            <a:ext cx="1809000" cy="40530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4" name="Google Shape;764;p67"/>
          <p:cNvCxnSpPr/>
          <p:nvPr/>
        </p:nvCxnSpPr>
        <p:spPr>
          <a:xfrm flipH="1">
            <a:off x="4538300" y="510575"/>
            <a:ext cx="2143200" cy="4021500"/>
          </a:xfrm>
          <a:prstGeom prst="straightConnector1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8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770" name="Google Shape;770;p68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71" name="Google Shape;771;p68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772" name="Google Shape;772;p68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68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68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68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68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77" name="Google Shape;777;p68"/>
          <p:cNvCxnSpPr>
            <a:endCxn id="772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8" name="Google Shape;778;p68"/>
          <p:cNvCxnSpPr>
            <a:endCxn id="773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79" name="Google Shape;779;p68"/>
          <p:cNvCxnSpPr>
            <a:endCxn id="774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0" name="Google Shape;780;p68"/>
          <p:cNvCxnSpPr>
            <a:endCxn id="775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81" name="Google Shape;781;p68"/>
          <p:cNvCxnSpPr>
            <a:endCxn id="776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2" name="Google Shape;782;p68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3" name="Google Shape;783;p68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4" name="Google Shape;784;p68"/>
          <p:cNvSpPr txBox="1"/>
          <p:nvPr/>
        </p:nvSpPr>
        <p:spPr>
          <a:xfrm>
            <a:off x="5435300" y="2359950"/>
            <a:ext cx="22485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For each Word in vocabulary, we get...</a:t>
            </a:r>
            <a:r>
              <a:rPr lang="en" sz="1800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endParaRPr sz="1800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50 numbers</a:t>
            </a:r>
            <a:endParaRPr sz="1200" b="1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69"/>
          <p:cNvSpPr txBox="1"/>
          <p:nvPr/>
        </p:nvSpPr>
        <p:spPr>
          <a:xfrm>
            <a:off x="1862950" y="4280650"/>
            <a:ext cx="633600" cy="2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eorgia"/>
                <a:ea typeface="Georgia"/>
                <a:cs typeface="Georgia"/>
                <a:sym typeface="Georgia"/>
              </a:rPr>
              <a:t>W</a:t>
            </a:r>
            <a:r>
              <a:rPr lang="en" sz="1000" baseline="-25000">
                <a:latin typeface="Georgia"/>
                <a:ea typeface="Georgia"/>
                <a:cs typeface="Georgia"/>
                <a:sym typeface="Georgia"/>
              </a:rPr>
              <a:t>t</a:t>
            </a:r>
            <a:endParaRPr sz="1000" baseline="-25000">
              <a:latin typeface="Georgia"/>
              <a:ea typeface="Georgia"/>
              <a:cs typeface="Georgia"/>
              <a:sym typeface="Georgia"/>
            </a:endParaRPr>
          </a:p>
        </p:txBody>
      </p:sp>
      <p:graphicFrame>
        <p:nvGraphicFramePr>
          <p:cNvPr id="790" name="Google Shape;790;p69"/>
          <p:cNvGraphicFramePr/>
          <p:nvPr/>
        </p:nvGraphicFramePr>
        <p:xfrm>
          <a:off x="1988325" y="1252225"/>
          <a:ext cx="382850" cy="274293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382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...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2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0</a:t>
                      </a:r>
                      <a:endParaRPr sz="8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91" name="Google Shape;791;p69"/>
          <p:cNvSpPr txBox="1"/>
          <p:nvPr/>
        </p:nvSpPr>
        <p:spPr>
          <a:xfrm>
            <a:off x="1161700" y="7942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34343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Input word as One hot</a:t>
            </a:r>
            <a:endParaRPr sz="800">
              <a:solidFill>
                <a:srgbClr val="434343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792" name="Google Shape;792;p69"/>
          <p:cNvSpPr/>
          <p:nvPr/>
        </p:nvSpPr>
        <p:spPr>
          <a:xfrm>
            <a:off x="3756750" y="11760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69"/>
          <p:cNvSpPr/>
          <p:nvPr/>
        </p:nvSpPr>
        <p:spPr>
          <a:xfrm>
            <a:off x="3756750" y="17856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69"/>
          <p:cNvSpPr/>
          <p:nvPr/>
        </p:nvSpPr>
        <p:spPr>
          <a:xfrm>
            <a:off x="3756750" y="23952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69"/>
          <p:cNvSpPr/>
          <p:nvPr/>
        </p:nvSpPr>
        <p:spPr>
          <a:xfrm>
            <a:off x="3756750" y="30048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69"/>
          <p:cNvSpPr/>
          <p:nvPr/>
        </p:nvSpPr>
        <p:spPr>
          <a:xfrm>
            <a:off x="3756750" y="3614425"/>
            <a:ext cx="453900" cy="4728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7" name="Google Shape;797;p69"/>
          <p:cNvCxnSpPr>
            <a:endCxn id="792" idx="2"/>
          </p:cNvCxnSpPr>
          <p:nvPr/>
        </p:nvCxnSpPr>
        <p:spPr>
          <a:xfrm rot="10800000" flipH="1">
            <a:off x="2382750" y="1412425"/>
            <a:ext cx="1374000" cy="12162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8" name="Google Shape;798;p69"/>
          <p:cNvCxnSpPr>
            <a:endCxn id="793" idx="2"/>
          </p:cNvCxnSpPr>
          <p:nvPr/>
        </p:nvCxnSpPr>
        <p:spPr>
          <a:xfrm rot="10800000" flipH="1">
            <a:off x="2382750" y="2022025"/>
            <a:ext cx="1374000" cy="612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99" name="Google Shape;799;p69"/>
          <p:cNvCxnSpPr>
            <a:endCxn id="794" idx="2"/>
          </p:cNvCxnSpPr>
          <p:nvPr/>
        </p:nvCxnSpPr>
        <p:spPr>
          <a:xfrm rot="10800000" flipH="1">
            <a:off x="2389050" y="2631625"/>
            <a:ext cx="1367700" cy="159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0" name="Google Shape;800;p69"/>
          <p:cNvCxnSpPr>
            <a:endCxn id="795" idx="2"/>
          </p:cNvCxnSpPr>
          <p:nvPr/>
        </p:nvCxnSpPr>
        <p:spPr>
          <a:xfrm>
            <a:off x="2382750" y="2647525"/>
            <a:ext cx="1374000" cy="5937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01" name="Google Shape;801;p69"/>
          <p:cNvCxnSpPr>
            <a:endCxn id="796" idx="2"/>
          </p:cNvCxnSpPr>
          <p:nvPr/>
        </p:nvCxnSpPr>
        <p:spPr>
          <a:xfrm>
            <a:off x="2389050" y="2653825"/>
            <a:ext cx="1367700" cy="11970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2" name="Google Shape;802;p69"/>
          <p:cNvSpPr txBox="1"/>
          <p:nvPr/>
        </p:nvSpPr>
        <p:spPr>
          <a:xfrm>
            <a:off x="925925" y="244667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[1,10000]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3" name="Google Shape;803;p69"/>
          <p:cNvSpPr txBox="1"/>
          <p:nvPr/>
        </p:nvSpPr>
        <p:spPr>
          <a:xfrm>
            <a:off x="3492000" y="763425"/>
            <a:ext cx="983400" cy="3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[50]</a:t>
            </a:r>
            <a:endParaRPr sz="10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04" name="Google Shape;804;p69"/>
          <p:cNvSpPr txBox="1"/>
          <p:nvPr/>
        </p:nvSpPr>
        <p:spPr>
          <a:xfrm>
            <a:off x="5435300" y="2359950"/>
            <a:ext cx="22485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For each Word in vocabulary, we get...</a:t>
            </a:r>
            <a:r>
              <a:rPr lang="en" sz="1800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endParaRPr sz="1800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50 numbers</a:t>
            </a:r>
            <a:endParaRPr sz="1200" b="1">
              <a:solidFill>
                <a:srgbClr val="38761D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805" name="Google Shape;805;p69"/>
          <p:cNvSpPr/>
          <p:nvPr/>
        </p:nvSpPr>
        <p:spPr>
          <a:xfrm>
            <a:off x="5805350" y="2735625"/>
            <a:ext cx="491700" cy="472800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69"/>
          <p:cNvSpPr txBox="1"/>
          <p:nvPr/>
        </p:nvSpPr>
        <p:spPr>
          <a:xfrm>
            <a:off x="5172525" y="3639025"/>
            <a:ext cx="20361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Embedding Size</a:t>
            </a:r>
            <a:endParaRPr sz="12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cxnSp>
        <p:nvCxnSpPr>
          <p:cNvPr id="807" name="Google Shape;807;p69"/>
          <p:cNvCxnSpPr>
            <a:stCxn id="806" idx="0"/>
            <a:endCxn id="805" idx="4"/>
          </p:cNvCxnSpPr>
          <p:nvPr/>
        </p:nvCxnSpPr>
        <p:spPr>
          <a:xfrm rot="10800000">
            <a:off x="6051075" y="3208525"/>
            <a:ext cx="139500" cy="43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70"/>
          <p:cNvSpPr txBox="1"/>
          <p:nvPr/>
        </p:nvSpPr>
        <p:spPr>
          <a:xfrm>
            <a:off x="1611150" y="2011350"/>
            <a:ext cx="59217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This is how we convert words into numbers…</a:t>
            </a:r>
            <a:endParaRPr sz="18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BF9000"/>
                </a:solidFill>
                <a:latin typeface="Georgia"/>
                <a:ea typeface="Georgia"/>
                <a:cs typeface="Georgia"/>
                <a:sym typeface="Georgia"/>
              </a:rPr>
              <a:t>and discover semantic relationships between words</a:t>
            </a:r>
            <a:endParaRPr>
              <a:solidFill>
                <a:srgbClr val="BF9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71"/>
          <p:cNvSpPr txBox="1"/>
          <p:nvPr/>
        </p:nvSpPr>
        <p:spPr>
          <a:xfrm>
            <a:off x="944100" y="2049700"/>
            <a:ext cx="7255800" cy="9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Building Word2Vec Model</a:t>
            </a:r>
            <a:endParaRPr sz="2400" b="1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Using gensim</a:t>
            </a:r>
            <a:endParaRPr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7" name="Google Shape;97;p18"/>
          <p:cNvGraphicFramePr/>
          <p:nvPr/>
        </p:nvGraphicFramePr>
        <p:xfrm>
          <a:off x="869588" y="703675"/>
          <a:ext cx="7404800" cy="332202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724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0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9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2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4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604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568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30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144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Index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10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C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98" name="Google Shape;98;p18"/>
          <p:cNvSpPr txBox="1"/>
          <p:nvPr/>
        </p:nvSpPr>
        <p:spPr>
          <a:xfrm>
            <a:off x="1019581" y="439462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One hot encoding</a:t>
            </a:r>
            <a:endParaRPr sz="30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72"/>
          <p:cNvSpPr txBox="1"/>
          <p:nvPr/>
        </p:nvSpPr>
        <p:spPr>
          <a:xfrm>
            <a:off x="944100" y="2049700"/>
            <a:ext cx="7255800" cy="9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Using Pre-Trained Word2Vec model</a:t>
            </a:r>
            <a:endParaRPr sz="2400" b="1">
              <a:solidFill>
                <a:srgbClr val="BF9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Sentiment Analysis</a:t>
            </a:r>
            <a:endParaRPr sz="2400" b="1">
              <a:solidFill>
                <a:srgbClr val="BF9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73"/>
          <p:cNvSpPr/>
          <p:nvPr/>
        </p:nvSpPr>
        <p:spPr>
          <a:xfrm>
            <a:off x="524337" y="533400"/>
            <a:ext cx="881700" cy="12573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Load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Movie reviews Data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8" name="Google Shape;828;p73"/>
          <p:cNvSpPr/>
          <p:nvPr/>
        </p:nvSpPr>
        <p:spPr>
          <a:xfrm>
            <a:off x="2090694" y="533400"/>
            <a:ext cx="881700" cy="12573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Convert Text to Numbers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oboto"/>
                <a:ea typeface="Roboto"/>
                <a:cs typeface="Roboto"/>
                <a:sym typeface="Roboto"/>
              </a:rPr>
              <a:t>(Keras tokenizer class)</a:t>
            </a:r>
            <a:endParaRPr sz="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9" name="Google Shape;829;p73"/>
          <p:cNvSpPr/>
          <p:nvPr/>
        </p:nvSpPr>
        <p:spPr>
          <a:xfrm>
            <a:off x="3504650" y="1905000"/>
            <a:ext cx="881700" cy="12573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Make all reviews of equal Size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0" name="Google Shape;830;p73"/>
          <p:cNvSpPr/>
          <p:nvPr/>
        </p:nvSpPr>
        <p:spPr>
          <a:xfrm>
            <a:off x="4994769" y="1905000"/>
            <a:ext cx="881700" cy="12573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Roboto"/>
                <a:ea typeface="Roboto"/>
                <a:cs typeface="Roboto"/>
                <a:sym typeface="Roboto"/>
              </a:rPr>
              <a:t>Build an array with Embeddings from Pre-trained Word2Vec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31" name="Google Shape;831;p73"/>
          <p:cNvCxnSpPr>
            <a:stCxn id="827" idx="3"/>
            <a:endCxn id="828" idx="1"/>
          </p:cNvCxnSpPr>
          <p:nvPr/>
        </p:nvCxnSpPr>
        <p:spPr>
          <a:xfrm>
            <a:off x="1406037" y="1162050"/>
            <a:ext cx="6846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2" name="Google Shape;832;p73"/>
          <p:cNvCxnSpPr>
            <a:stCxn id="828" idx="3"/>
            <a:endCxn id="829" idx="1"/>
          </p:cNvCxnSpPr>
          <p:nvPr/>
        </p:nvCxnSpPr>
        <p:spPr>
          <a:xfrm>
            <a:off x="2972394" y="1162050"/>
            <a:ext cx="532200" cy="1371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3" name="Google Shape;833;p73"/>
          <p:cNvCxnSpPr>
            <a:stCxn id="829" idx="3"/>
            <a:endCxn id="830" idx="1"/>
          </p:cNvCxnSpPr>
          <p:nvPr/>
        </p:nvCxnSpPr>
        <p:spPr>
          <a:xfrm>
            <a:off x="4386350" y="2533650"/>
            <a:ext cx="6084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4" name="Google Shape;834;p73"/>
          <p:cNvSpPr/>
          <p:nvPr/>
        </p:nvSpPr>
        <p:spPr>
          <a:xfrm>
            <a:off x="6332519" y="3352800"/>
            <a:ext cx="881700" cy="1257300"/>
          </a:xfrm>
          <a:prstGeom prst="rect">
            <a:avLst/>
          </a:prstGeom>
          <a:solidFill>
            <a:srgbClr val="D5A6BD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Build Model using Embedding Layers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35" name="Google Shape;835;p73"/>
          <p:cNvCxnSpPr>
            <a:stCxn id="830" idx="3"/>
            <a:endCxn id="834" idx="1"/>
          </p:cNvCxnSpPr>
          <p:nvPr/>
        </p:nvCxnSpPr>
        <p:spPr>
          <a:xfrm>
            <a:off x="5876469" y="2533650"/>
            <a:ext cx="456000" cy="14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6" name="Google Shape;836;p73"/>
          <p:cNvSpPr/>
          <p:nvPr/>
        </p:nvSpPr>
        <p:spPr>
          <a:xfrm>
            <a:off x="7737969" y="3352800"/>
            <a:ext cx="881700" cy="12573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Train Model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37" name="Google Shape;837;p73"/>
          <p:cNvCxnSpPr>
            <a:stCxn id="834" idx="3"/>
            <a:endCxn id="836" idx="1"/>
          </p:cNvCxnSpPr>
          <p:nvPr/>
        </p:nvCxnSpPr>
        <p:spPr>
          <a:xfrm>
            <a:off x="7214219" y="3981450"/>
            <a:ext cx="523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74"/>
          <p:cNvSpPr/>
          <p:nvPr/>
        </p:nvSpPr>
        <p:spPr>
          <a:xfrm>
            <a:off x="2658150" y="1549700"/>
            <a:ext cx="3827700" cy="2153100"/>
          </a:xfrm>
          <a:prstGeom prst="rect">
            <a:avLst/>
          </a:prstGeom>
          <a:solidFill>
            <a:srgbClr val="EAD1DC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Keras Embedding Layer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Input_dim → Possible Input values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Output_dim → How many numbers for each Input value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Input_length → How many input numbers in each Example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Weights → Pre-trained Embeddings, if any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3" name="Google Shape;103;p19"/>
          <p:cNvGraphicFramePr/>
          <p:nvPr/>
        </p:nvGraphicFramePr>
        <p:xfrm>
          <a:off x="869588" y="1237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46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8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9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2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01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427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568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930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144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Document#1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 Index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boy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She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also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04" name="Google Shape;104;p19"/>
          <p:cNvSpPr/>
          <p:nvPr/>
        </p:nvSpPr>
        <p:spPr>
          <a:xfrm>
            <a:off x="2757563" y="554346"/>
            <a:ext cx="3653400" cy="40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He is a good boy. She is also good.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2733038" y="250375"/>
            <a:ext cx="3653400" cy="30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Document #1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1007331" y="4459300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Document as Matrix</a:t>
            </a:r>
            <a:endParaRPr sz="1800">
              <a:solidFill>
                <a:srgbClr val="FF0000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1" name="Google Shape;111;p20"/>
          <p:cNvGraphicFramePr/>
          <p:nvPr/>
        </p:nvGraphicFramePr>
        <p:xfrm>
          <a:off x="869588" y="1384025"/>
          <a:ext cx="7404800" cy="1828620"/>
        </p:xfrm>
        <a:graphic>
          <a:graphicData uri="http://schemas.openxmlformats.org/drawingml/2006/table">
            <a:tbl>
              <a:tblPr>
                <a:noFill/>
                <a:tableStyleId>{5750500F-F6C6-40E8-8573-D8180FFBBF22}</a:tableStyleId>
              </a:tblPr>
              <a:tblGrid>
                <a:gridCol w="846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8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9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2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17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1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25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568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753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321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Document#1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Word Index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2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4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7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Radhika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8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is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5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good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3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7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person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</a:t>
                      </a:r>
                      <a:endParaRPr sz="800"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0</a:t>
                      </a:r>
                      <a:endParaRPr sz="8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2" name="Google Shape;112;p20"/>
          <p:cNvSpPr txBox="1"/>
          <p:nvPr/>
        </p:nvSpPr>
        <p:spPr>
          <a:xfrm>
            <a:off x="943381" y="3251625"/>
            <a:ext cx="7255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Document -&gt; 5 x 9 matrix</a:t>
            </a:r>
            <a:endParaRPr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2820775" y="577000"/>
            <a:ext cx="3653400" cy="504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Radhika is a good person.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2796275" y="281675"/>
            <a:ext cx="36534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Document #2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/>
        </p:nvSpPr>
        <p:spPr>
          <a:xfrm>
            <a:off x="6591000" y="1858525"/>
            <a:ext cx="2553000" cy="14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Discovering relationships between Words</a:t>
            </a:r>
            <a:endParaRPr sz="24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25" y="347813"/>
            <a:ext cx="5683376" cy="444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1580</Words>
  <Application>Microsoft Office PowerPoint</Application>
  <PresentationFormat>On-screen Show (16:9)</PresentationFormat>
  <Paragraphs>896</Paragraphs>
  <Slides>62</Slides>
  <Notes>62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0" baseType="lpstr">
      <vt:lpstr>Architects Daughter</vt:lpstr>
      <vt:lpstr>Nothing You Could Do</vt:lpstr>
      <vt:lpstr>Georgia</vt:lpstr>
      <vt:lpstr>Arial</vt:lpstr>
      <vt:lpstr>Comic Sans MS</vt:lpstr>
      <vt:lpstr>Roboto</vt:lpstr>
      <vt:lpstr>Proxima Nova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Sayan Dey</cp:lastModifiedBy>
  <cp:revision>1</cp:revision>
  <dcterms:modified xsi:type="dcterms:W3CDTF">2020-09-25T07:12:30Z</dcterms:modified>
</cp:coreProperties>
</file>